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2" r:id="rId7"/>
    <p:sldId id="261"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6939" autoAdjust="0"/>
  </p:normalViewPr>
  <p:slideViewPr>
    <p:cSldViewPr snapToGrid="0">
      <p:cViewPr varScale="1">
        <p:scale>
          <a:sx n="54" d="100"/>
          <a:sy n="54" d="100"/>
        </p:scale>
        <p:origin x="10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4654F-DF63-49A0-AAA8-55EA11818BC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254CAE5-BD70-4C32-B1E4-1A793330F83A}">
      <dgm:prSet/>
      <dgm:spPr/>
      <dgm:t>
        <a:bodyPr/>
        <a:lstStyle/>
        <a:p>
          <a:r>
            <a:rPr lang="en-US"/>
            <a:t>What are the challenges of remote mentoring?</a:t>
          </a:r>
        </a:p>
      </dgm:t>
    </dgm:pt>
    <dgm:pt modelId="{25D25524-D18C-4158-BE80-23F853C50D9E}" type="parTrans" cxnId="{34FE6DFD-B9C3-42A8-9A26-D91C146AB9CA}">
      <dgm:prSet/>
      <dgm:spPr/>
      <dgm:t>
        <a:bodyPr/>
        <a:lstStyle/>
        <a:p>
          <a:endParaRPr lang="en-US"/>
        </a:p>
      </dgm:t>
    </dgm:pt>
    <dgm:pt modelId="{3121BE41-479B-49DF-8CF8-05B64CC1811E}" type="sibTrans" cxnId="{34FE6DFD-B9C3-42A8-9A26-D91C146AB9CA}">
      <dgm:prSet/>
      <dgm:spPr/>
      <dgm:t>
        <a:bodyPr/>
        <a:lstStyle/>
        <a:p>
          <a:endParaRPr lang="en-US"/>
        </a:p>
      </dgm:t>
    </dgm:pt>
    <dgm:pt modelId="{60323C27-7C87-44A6-AA5F-11E1D5B22166}">
      <dgm:prSet/>
      <dgm:spPr/>
      <dgm:t>
        <a:bodyPr/>
        <a:lstStyle/>
        <a:p>
          <a:r>
            <a:rPr lang="en-US"/>
            <a:t>What are the ways remote mentoring can enhance your ability to be an effective mentor?</a:t>
          </a:r>
        </a:p>
      </dgm:t>
    </dgm:pt>
    <dgm:pt modelId="{66F360E2-875B-409E-8390-5F376FFBA5C4}" type="parTrans" cxnId="{6C6ED969-BE05-4FD0-822D-EAEBCF850F3D}">
      <dgm:prSet/>
      <dgm:spPr/>
      <dgm:t>
        <a:bodyPr/>
        <a:lstStyle/>
        <a:p>
          <a:endParaRPr lang="en-US"/>
        </a:p>
      </dgm:t>
    </dgm:pt>
    <dgm:pt modelId="{E6018F29-8757-4855-B594-8BCA95312F36}" type="sibTrans" cxnId="{6C6ED969-BE05-4FD0-822D-EAEBCF850F3D}">
      <dgm:prSet/>
      <dgm:spPr/>
      <dgm:t>
        <a:bodyPr/>
        <a:lstStyle/>
        <a:p>
          <a:endParaRPr lang="en-US"/>
        </a:p>
      </dgm:t>
    </dgm:pt>
    <dgm:pt modelId="{D166CF09-9A81-479B-9E14-D054C40C1D55}">
      <dgm:prSet/>
      <dgm:spPr/>
      <dgm:t>
        <a:bodyPr/>
        <a:lstStyle/>
        <a:p>
          <a:r>
            <a:rPr lang="en-US"/>
            <a:t>How can you approach remote mentoring strategically?</a:t>
          </a:r>
        </a:p>
      </dgm:t>
    </dgm:pt>
    <dgm:pt modelId="{1DDA1CA1-3448-4479-AC04-AD045F3A450E}" type="parTrans" cxnId="{69F3CFCB-FC4F-457D-8858-B6A95C8C638D}">
      <dgm:prSet/>
      <dgm:spPr/>
      <dgm:t>
        <a:bodyPr/>
        <a:lstStyle/>
        <a:p>
          <a:endParaRPr lang="en-US"/>
        </a:p>
      </dgm:t>
    </dgm:pt>
    <dgm:pt modelId="{A1C58009-A3D4-403F-A883-8236E315D995}" type="sibTrans" cxnId="{69F3CFCB-FC4F-457D-8858-B6A95C8C638D}">
      <dgm:prSet/>
      <dgm:spPr/>
      <dgm:t>
        <a:bodyPr/>
        <a:lstStyle/>
        <a:p>
          <a:endParaRPr lang="en-US"/>
        </a:p>
      </dgm:t>
    </dgm:pt>
    <dgm:pt modelId="{E451F062-B799-4B9D-BB8E-08635380808A}" type="pres">
      <dgm:prSet presAssocID="{6F54654F-DF63-49A0-AAA8-55EA11818BC1}" presName="linear" presStyleCnt="0">
        <dgm:presLayoutVars>
          <dgm:animLvl val="lvl"/>
          <dgm:resizeHandles val="exact"/>
        </dgm:presLayoutVars>
      </dgm:prSet>
      <dgm:spPr/>
    </dgm:pt>
    <dgm:pt modelId="{F91EDAA7-BCEE-4C5D-A447-FF139C1C8FF6}" type="pres">
      <dgm:prSet presAssocID="{D254CAE5-BD70-4C32-B1E4-1A793330F83A}" presName="parentText" presStyleLbl="node1" presStyleIdx="0" presStyleCnt="3">
        <dgm:presLayoutVars>
          <dgm:chMax val="0"/>
          <dgm:bulletEnabled val="1"/>
        </dgm:presLayoutVars>
      </dgm:prSet>
      <dgm:spPr/>
    </dgm:pt>
    <dgm:pt modelId="{3C544E74-52B1-40D4-9A83-790B2BA32378}" type="pres">
      <dgm:prSet presAssocID="{3121BE41-479B-49DF-8CF8-05B64CC1811E}" presName="spacer" presStyleCnt="0"/>
      <dgm:spPr/>
    </dgm:pt>
    <dgm:pt modelId="{B02ED266-40D6-4F44-9606-F3D1AC7E51A3}" type="pres">
      <dgm:prSet presAssocID="{60323C27-7C87-44A6-AA5F-11E1D5B22166}" presName="parentText" presStyleLbl="node1" presStyleIdx="1" presStyleCnt="3">
        <dgm:presLayoutVars>
          <dgm:chMax val="0"/>
          <dgm:bulletEnabled val="1"/>
        </dgm:presLayoutVars>
      </dgm:prSet>
      <dgm:spPr/>
    </dgm:pt>
    <dgm:pt modelId="{C6F49692-1B33-490E-B59E-CC97B6D7AD36}" type="pres">
      <dgm:prSet presAssocID="{E6018F29-8757-4855-B594-8BCA95312F36}" presName="spacer" presStyleCnt="0"/>
      <dgm:spPr/>
    </dgm:pt>
    <dgm:pt modelId="{54414CF5-47B0-4804-80DC-E14754DE38B7}" type="pres">
      <dgm:prSet presAssocID="{D166CF09-9A81-479B-9E14-D054C40C1D55}" presName="parentText" presStyleLbl="node1" presStyleIdx="2" presStyleCnt="3">
        <dgm:presLayoutVars>
          <dgm:chMax val="0"/>
          <dgm:bulletEnabled val="1"/>
        </dgm:presLayoutVars>
      </dgm:prSet>
      <dgm:spPr/>
    </dgm:pt>
  </dgm:ptLst>
  <dgm:cxnLst>
    <dgm:cxn modelId="{6A261804-D23F-430E-9C92-62A6C9F7F5CB}" type="presOf" srcId="{60323C27-7C87-44A6-AA5F-11E1D5B22166}" destId="{B02ED266-40D6-4F44-9606-F3D1AC7E51A3}" srcOrd="0" destOrd="0" presId="urn:microsoft.com/office/officeart/2005/8/layout/vList2"/>
    <dgm:cxn modelId="{90ED252B-F032-4B9F-BF71-1FFB0A8EEFF7}" type="presOf" srcId="{D166CF09-9A81-479B-9E14-D054C40C1D55}" destId="{54414CF5-47B0-4804-80DC-E14754DE38B7}" srcOrd="0" destOrd="0" presId="urn:microsoft.com/office/officeart/2005/8/layout/vList2"/>
    <dgm:cxn modelId="{6C6ED969-BE05-4FD0-822D-EAEBCF850F3D}" srcId="{6F54654F-DF63-49A0-AAA8-55EA11818BC1}" destId="{60323C27-7C87-44A6-AA5F-11E1D5B22166}" srcOrd="1" destOrd="0" parTransId="{66F360E2-875B-409E-8390-5F376FFBA5C4}" sibTransId="{E6018F29-8757-4855-B594-8BCA95312F36}"/>
    <dgm:cxn modelId="{69F3CFCB-FC4F-457D-8858-B6A95C8C638D}" srcId="{6F54654F-DF63-49A0-AAA8-55EA11818BC1}" destId="{D166CF09-9A81-479B-9E14-D054C40C1D55}" srcOrd="2" destOrd="0" parTransId="{1DDA1CA1-3448-4479-AC04-AD045F3A450E}" sibTransId="{A1C58009-A3D4-403F-A883-8236E315D995}"/>
    <dgm:cxn modelId="{2BD576E2-2334-4EE0-9BB1-8FEF423C3EC0}" type="presOf" srcId="{6F54654F-DF63-49A0-AAA8-55EA11818BC1}" destId="{E451F062-B799-4B9D-BB8E-08635380808A}" srcOrd="0" destOrd="0" presId="urn:microsoft.com/office/officeart/2005/8/layout/vList2"/>
    <dgm:cxn modelId="{55D926F6-EBA6-4A3E-8F3F-43D1CA5F62B9}" type="presOf" srcId="{D254CAE5-BD70-4C32-B1E4-1A793330F83A}" destId="{F91EDAA7-BCEE-4C5D-A447-FF139C1C8FF6}" srcOrd="0" destOrd="0" presId="urn:microsoft.com/office/officeart/2005/8/layout/vList2"/>
    <dgm:cxn modelId="{34FE6DFD-B9C3-42A8-9A26-D91C146AB9CA}" srcId="{6F54654F-DF63-49A0-AAA8-55EA11818BC1}" destId="{D254CAE5-BD70-4C32-B1E4-1A793330F83A}" srcOrd="0" destOrd="0" parTransId="{25D25524-D18C-4158-BE80-23F853C50D9E}" sibTransId="{3121BE41-479B-49DF-8CF8-05B64CC1811E}"/>
    <dgm:cxn modelId="{3008BC07-C28A-4D8C-A9C5-849F9C9DE5C8}" type="presParOf" srcId="{E451F062-B799-4B9D-BB8E-08635380808A}" destId="{F91EDAA7-BCEE-4C5D-A447-FF139C1C8FF6}" srcOrd="0" destOrd="0" presId="urn:microsoft.com/office/officeart/2005/8/layout/vList2"/>
    <dgm:cxn modelId="{E6537CE3-E152-4522-9B56-570CF0B0321C}" type="presParOf" srcId="{E451F062-B799-4B9D-BB8E-08635380808A}" destId="{3C544E74-52B1-40D4-9A83-790B2BA32378}" srcOrd="1" destOrd="0" presId="urn:microsoft.com/office/officeart/2005/8/layout/vList2"/>
    <dgm:cxn modelId="{D340E2B4-1A24-4B7D-900A-C8F8013163AB}" type="presParOf" srcId="{E451F062-B799-4B9D-BB8E-08635380808A}" destId="{B02ED266-40D6-4F44-9606-F3D1AC7E51A3}" srcOrd="2" destOrd="0" presId="urn:microsoft.com/office/officeart/2005/8/layout/vList2"/>
    <dgm:cxn modelId="{75805E66-0770-4FFD-A1A2-E080F65278D7}" type="presParOf" srcId="{E451F062-B799-4B9D-BB8E-08635380808A}" destId="{C6F49692-1B33-490E-B59E-CC97B6D7AD36}" srcOrd="3" destOrd="0" presId="urn:microsoft.com/office/officeart/2005/8/layout/vList2"/>
    <dgm:cxn modelId="{261F9E0A-D577-44E2-8CC5-B2E2FE162F71}" type="presParOf" srcId="{E451F062-B799-4B9D-BB8E-08635380808A}" destId="{54414CF5-47B0-4804-80DC-E14754DE38B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1EB90A-6300-4B2C-A781-716448356AE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A31CE54-961B-4AB5-B842-97F4B679BF5F}">
      <dgm:prSet/>
      <dgm:spPr/>
      <dgm:t>
        <a:bodyPr/>
        <a:lstStyle/>
        <a:p>
          <a:r>
            <a:rPr lang="en-US"/>
            <a:t>Internet access issues</a:t>
          </a:r>
        </a:p>
      </dgm:t>
    </dgm:pt>
    <dgm:pt modelId="{DDD85DA9-28E2-4F47-9B4D-33CA4C85CB96}" type="parTrans" cxnId="{E0D9504A-8F0A-464D-BA8E-236BD7E51060}">
      <dgm:prSet/>
      <dgm:spPr/>
      <dgm:t>
        <a:bodyPr/>
        <a:lstStyle/>
        <a:p>
          <a:endParaRPr lang="en-US"/>
        </a:p>
      </dgm:t>
    </dgm:pt>
    <dgm:pt modelId="{205C26BD-50C0-4F2B-8694-EB44066B4197}" type="sibTrans" cxnId="{E0D9504A-8F0A-464D-BA8E-236BD7E51060}">
      <dgm:prSet/>
      <dgm:spPr/>
      <dgm:t>
        <a:bodyPr/>
        <a:lstStyle/>
        <a:p>
          <a:endParaRPr lang="en-US"/>
        </a:p>
      </dgm:t>
    </dgm:pt>
    <dgm:pt modelId="{4EB1285F-0104-490F-9116-7CD36B92AD3C}">
      <dgm:prSet/>
      <dgm:spPr/>
      <dgm:t>
        <a:bodyPr/>
        <a:lstStyle/>
        <a:p>
          <a:r>
            <a:rPr lang="en-US"/>
            <a:t>Potential for miscommunication</a:t>
          </a:r>
        </a:p>
      </dgm:t>
    </dgm:pt>
    <dgm:pt modelId="{D51326F8-68F6-43EB-8A50-A6E2A9967617}" type="parTrans" cxnId="{5ECFA78B-F3DE-45E9-81B3-CCA590816C45}">
      <dgm:prSet/>
      <dgm:spPr/>
      <dgm:t>
        <a:bodyPr/>
        <a:lstStyle/>
        <a:p>
          <a:endParaRPr lang="en-US"/>
        </a:p>
      </dgm:t>
    </dgm:pt>
    <dgm:pt modelId="{C1BB29AC-0CDF-4EDC-93EC-CCB155C51FB8}" type="sibTrans" cxnId="{5ECFA78B-F3DE-45E9-81B3-CCA590816C45}">
      <dgm:prSet/>
      <dgm:spPr/>
      <dgm:t>
        <a:bodyPr/>
        <a:lstStyle/>
        <a:p>
          <a:endParaRPr lang="en-US"/>
        </a:p>
      </dgm:t>
    </dgm:pt>
    <dgm:pt modelId="{7789B4BE-6519-41D4-BAEE-EFEA894B17BC}">
      <dgm:prSet/>
      <dgm:spPr/>
      <dgm:t>
        <a:bodyPr/>
        <a:lstStyle/>
        <a:p>
          <a:r>
            <a:rPr lang="en-US"/>
            <a:t>Loss of informal interactions and lack of social presence</a:t>
          </a:r>
        </a:p>
      </dgm:t>
    </dgm:pt>
    <dgm:pt modelId="{47F1C190-B1D4-4889-BA32-88F10B17B054}" type="parTrans" cxnId="{BCB54162-6475-4843-B024-0A316F9FB860}">
      <dgm:prSet/>
      <dgm:spPr/>
      <dgm:t>
        <a:bodyPr/>
        <a:lstStyle/>
        <a:p>
          <a:endParaRPr lang="en-US"/>
        </a:p>
      </dgm:t>
    </dgm:pt>
    <dgm:pt modelId="{E05732A6-C941-4180-B106-2BCD8CBC9580}" type="sibTrans" cxnId="{BCB54162-6475-4843-B024-0A316F9FB860}">
      <dgm:prSet/>
      <dgm:spPr/>
      <dgm:t>
        <a:bodyPr/>
        <a:lstStyle/>
        <a:p>
          <a:endParaRPr lang="en-US"/>
        </a:p>
      </dgm:t>
    </dgm:pt>
    <dgm:pt modelId="{7E28E6EE-17C0-4318-8CB5-574B9CA605E1}">
      <dgm:prSet/>
      <dgm:spPr/>
      <dgm:t>
        <a:bodyPr/>
        <a:lstStyle/>
        <a:p>
          <a:r>
            <a:rPr lang="en-US"/>
            <a:t>Easier to be nonresponsive</a:t>
          </a:r>
        </a:p>
      </dgm:t>
    </dgm:pt>
    <dgm:pt modelId="{86BD8B65-F142-4E6E-A23B-BD0F7FD307E4}" type="parTrans" cxnId="{B129965A-14FC-435D-9412-F1BA665E0B72}">
      <dgm:prSet/>
      <dgm:spPr/>
      <dgm:t>
        <a:bodyPr/>
        <a:lstStyle/>
        <a:p>
          <a:endParaRPr lang="en-US"/>
        </a:p>
      </dgm:t>
    </dgm:pt>
    <dgm:pt modelId="{47E30355-E12B-4CE3-9EA6-B770EA1827DA}" type="sibTrans" cxnId="{B129965A-14FC-435D-9412-F1BA665E0B72}">
      <dgm:prSet/>
      <dgm:spPr/>
      <dgm:t>
        <a:bodyPr/>
        <a:lstStyle/>
        <a:p>
          <a:endParaRPr lang="en-US"/>
        </a:p>
      </dgm:t>
    </dgm:pt>
    <dgm:pt modelId="{E4ECBF40-654E-4079-B391-9BA98342D6BE}" type="pres">
      <dgm:prSet presAssocID="{521EB90A-6300-4B2C-A781-716448356AE8}" presName="vert0" presStyleCnt="0">
        <dgm:presLayoutVars>
          <dgm:dir/>
          <dgm:animOne val="branch"/>
          <dgm:animLvl val="lvl"/>
        </dgm:presLayoutVars>
      </dgm:prSet>
      <dgm:spPr/>
    </dgm:pt>
    <dgm:pt modelId="{F39A6CC8-72EE-4E99-AB00-A51B45235238}" type="pres">
      <dgm:prSet presAssocID="{3A31CE54-961B-4AB5-B842-97F4B679BF5F}" presName="thickLine" presStyleLbl="alignNode1" presStyleIdx="0" presStyleCnt="4"/>
      <dgm:spPr/>
    </dgm:pt>
    <dgm:pt modelId="{46D23F8A-4E2D-4516-B17F-6BF4CF4067C7}" type="pres">
      <dgm:prSet presAssocID="{3A31CE54-961B-4AB5-B842-97F4B679BF5F}" presName="horz1" presStyleCnt="0"/>
      <dgm:spPr/>
    </dgm:pt>
    <dgm:pt modelId="{300CEFDF-E796-44F9-A624-217C989E0409}" type="pres">
      <dgm:prSet presAssocID="{3A31CE54-961B-4AB5-B842-97F4B679BF5F}" presName="tx1" presStyleLbl="revTx" presStyleIdx="0" presStyleCnt="4"/>
      <dgm:spPr/>
    </dgm:pt>
    <dgm:pt modelId="{2852D419-D2DB-4798-B7D2-0978A687057C}" type="pres">
      <dgm:prSet presAssocID="{3A31CE54-961B-4AB5-B842-97F4B679BF5F}" presName="vert1" presStyleCnt="0"/>
      <dgm:spPr/>
    </dgm:pt>
    <dgm:pt modelId="{45F12CD7-5127-4C61-BA95-B173232AA9C2}" type="pres">
      <dgm:prSet presAssocID="{4EB1285F-0104-490F-9116-7CD36B92AD3C}" presName="thickLine" presStyleLbl="alignNode1" presStyleIdx="1" presStyleCnt="4"/>
      <dgm:spPr/>
    </dgm:pt>
    <dgm:pt modelId="{0F510E28-C7F3-45E9-9F95-E96E3E0A4689}" type="pres">
      <dgm:prSet presAssocID="{4EB1285F-0104-490F-9116-7CD36B92AD3C}" presName="horz1" presStyleCnt="0"/>
      <dgm:spPr/>
    </dgm:pt>
    <dgm:pt modelId="{F8EF813F-3571-4967-97B6-6661F0957E86}" type="pres">
      <dgm:prSet presAssocID="{4EB1285F-0104-490F-9116-7CD36B92AD3C}" presName="tx1" presStyleLbl="revTx" presStyleIdx="1" presStyleCnt="4"/>
      <dgm:spPr/>
    </dgm:pt>
    <dgm:pt modelId="{31136538-383F-4434-8AC7-220D34262710}" type="pres">
      <dgm:prSet presAssocID="{4EB1285F-0104-490F-9116-7CD36B92AD3C}" presName="vert1" presStyleCnt="0"/>
      <dgm:spPr/>
    </dgm:pt>
    <dgm:pt modelId="{4120D4A4-8B8E-4C4D-ACF0-DFCA074181E9}" type="pres">
      <dgm:prSet presAssocID="{7789B4BE-6519-41D4-BAEE-EFEA894B17BC}" presName="thickLine" presStyleLbl="alignNode1" presStyleIdx="2" presStyleCnt="4"/>
      <dgm:spPr/>
    </dgm:pt>
    <dgm:pt modelId="{70CB2DA5-B9EB-4D20-A4C1-B4C599169265}" type="pres">
      <dgm:prSet presAssocID="{7789B4BE-6519-41D4-BAEE-EFEA894B17BC}" presName="horz1" presStyleCnt="0"/>
      <dgm:spPr/>
    </dgm:pt>
    <dgm:pt modelId="{50024E06-4DE3-45FF-AE5C-4BCF8D8359CA}" type="pres">
      <dgm:prSet presAssocID="{7789B4BE-6519-41D4-BAEE-EFEA894B17BC}" presName="tx1" presStyleLbl="revTx" presStyleIdx="2" presStyleCnt="4"/>
      <dgm:spPr/>
    </dgm:pt>
    <dgm:pt modelId="{FC19B0C1-3A53-4D0D-9216-D167C7207D97}" type="pres">
      <dgm:prSet presAssocID="{7789B4BE-6519-41D4-BAEE-EFEA894B17BC}" presName="vert1" presStyleCnt="0"/>
      <dgm:spPr/>
    </dgm:pt>
    <dgm:pt modelId="{5BAA6B0F-D38D-4DBE-A422-960FD5F2ECB4}" type="pres">
      <dgm:prSet presAssocID="{7E28E6EE-17C0-4318-8CB5-574B9CA605E1}" presName="thickLine" presStyleLbl="alignNode1" presStyleIdx="3" presStyleCnt="4"/>
      <dgm:spPr/>
    </dgm:pt>
    <dgm:pt modelId="{D74C4BDD-51E2-4B0E-89FD-05720D6C8C2C}" type="pres">
      <dgm:prSet presAssocID="{7E28E6EE-17C0-4318-8CB5-574B9CA605E1}" presName="horz1" presStyleCnt="0"/>
      <dgm:spPr/>
    </dgm:pt>
    <dgm:pt modelId="{A82BE498-7455-4C59-AEAA-6B1DD898BA0D}" type="pres">
      <dgm:prSet presAssocID="{7E28E6EE-17C0-4318-8CB5-574B9CA605E1}" presName="tx1" presStyleLbl="revTx" presStyleIdx="3" presStyleCnt="4"/>
      <dgm:spPr/>
    </dgm:pt>
    <dgm:pt modelId="{72F7AA7C-40F1-4649-B4FD-F54855856E76}" type="pres">
      <dgm:prSet presAssocID="{7E28E6EE-17C0-4318-8CB5-574B9CA605E1}" presName="vert1" presStyleCnt="0"/>
      <dgm:spPr/>
    </dgm:pt>
  </dgm:ptLst>
  <dgm:cxnLst>
    <dgm:cxn modelId="{BCB54162-6475-4843-B024-0A316F9FB860}" srcId="{521EB90A-6300-4B2C-A781-716448356AE8}" destId="{7789B4BE-6519-41D4-BAEE-EFEA894B17BC}" srcOrd="2" destOrd="0" parTransId="{47F1C190-B1D4-4889-BA32-88F10B17B054}" sibTransId="{E05732A6-C941-4180-B106-2BCD8CBC9580}"/>
    <dgm:cxn modelId="{E0D9504A-8F0A-464D-BA8E-236BD7E51060}" srcId="{521EB90A-6300-4B2C-A781-716448356AE8}" destId="{3A31CE54-961B-4AB5-B842-97F4B679BF5F}" srcOrd="0" destOrd="0" parTransId="{DDD85DA9-28E2-4F47-9B4D-33CA4C85CB96}" sibTransId="{205C26BD-50C0-4F2B-8694-EB44066B4197}"/>
    <dgm:cxn modelId="{AD327573-5EE4-435B-A6A6-210BCDA366CE}" type="presOf" srcId="{521EB90A-6300-4B2C-A781-716448356AE8}" destId="{E4ECBF40-654E-4079-B391-9BA98342D6BE}" srcOrd="0" destOrd="0" presId="urn:microsoft.com/office/officeart/2008/layout/LinedList"/>
    <dgm:cxn modelId="{B129965A-14FC-435D-9412-F1BA665E0B72}" srcId="{521EB90A-6300-4B2C-A781-716448356AE8}" destId="{7E28E6EE-17C0-4318-8CB5-574B9CA605E1}" srcOrd="3" destOrd="0" parTransId="{86BD8B65-F142-4E6E-A23B-BD0F7FD307E4}" sibTransId="{47E30355-E12B-4CE3-9EA6-B770EA1827DA}"/>
    <dgm:cxn modelId="{E9CFB17A-04AC-422E-AFB7-D79D429D4F8E}" type="presOf" srcId="{7789B4BE-6519-41D4-BAEE-EFEA894B17BC}" destId="{50024E06-4DE3-45FF-AE5C-4BCF8D8359CA}" srcOrd="0" destOrd="0" presId="urn:microsoft.com/office/officeart/2008/layout/LinedList"/>
    <dgm:cxn modelId="{5ECFA78B-F3DE-45E9-81B3-CCA590816C45}" srcId="{521EB90A-6300-4B2C-A781-716448356AE8}" destId="{4EB1285F-0104-490F-9116-7CD36B92AD3C}" srcOrd="1" destOrd="0" parTransId="{D51326F8-68F6-43EB-8A50-A6E2A9967617}" sibTransId="{C1BB29AC-0CDF-4EDC-93EC-CCB155C51FB8}"/>
    <dgm:cxn modelId="{55D9B997-3CE7-410C-891B-DA246925B00D}" type="presOf" srcId="{7E28E6EE-17C0-4318-8CB5-574B9CA605E1}" destId="{A82BE498-7455-4C59-AEAA-6B1DD898BA0D}" srcOrd="0" destOrd="0" presId="urn:microsoft.com/office/officeart/2008/layout/LinedList"/>
    <dgm:cxn modelId="{53FDA8A6-5765-49EA-8C5D-2A55D94BA514}" type="presOf" srcId="{3A31CE54-961B-4AB5-B842-97F4B679BF5F}" destId="{300CEFDF-E796-44F9-A624-217C989E0409}" srcOrd="0" destOrd="0" presId="urn:microsoft.com/office/officeart/2008/layout/LinedList"/>
    <dgm:cxn modelId="{A2E160DD-D394-4E4A-B823-ACE2266E3E84}" type="presOf" srcId="{4EB1285F-0104-490F-9116-7CD36B92AD3C}" destId="{F8EF813F-3571-4967-97B6-6661F0957E86}" srcOrd="0" destOrd="0" presId="urn:microsoft.com/office/officeart/2008/layout/LinedList"/>
    <dgm:cxn modelId="{16C11B4A-6753-44EA-8B90-EA0E877FABF8}" type="presParOf" srcId="{E4ECBF40-654E-4079-B391-9BA98342D6BE}" destId="{F39A6CC8-72EE-4E99-AB00-A51B45235238}" srcOrd="0" destOrd="0" presId="urn:microsoft.com/office/officeart/2008/layout/LinedList"/>
    <dgm:cxn modelId="{1B90F973-26D1-4F30-83E1-E37908C982AA}" type="presParOf" srcId="{E4ECBF40-654E-4079-B391-9BA98342D6BE}" destId="{46D23F8A-4E2D-4516-B17F-6BF4CF4067C7}" srcOrd="1" destOrd="0" presId="urn:microsoft.com/office/officeart/2008/layout/LinedList"/>
    <dgm:cxn modelId="{EC986D67-AD57-43B6-81DC-E40DC2B4B4DE}" type="presParOf" srcId="{46D23F8A-4E2D-4516-B17F-6BF4CF4067C7}" destId="{300CEFDF-E796-44F9-A624-217C989E0409}" srcOrd="0" destOrd="0" presId="urn:microsoft.com/office/officeart/2008/layout/LinedList"/>
    <dgm:cxn modelId="{4EFD4CF1-AA0E-4DA2-B37C-802DC24C05AC}" type="presParOf" srcId="{46D23F8A-4E2D-4516-B17F-6BF4CF4067C7}" destId="{2852D419-D2DB-4798-B7D2-0978A687057C}" srcOrd="1" destOrd="0" presId="urn:microsoft.com/office/officeart/2008/layout/LinedList"/>
    <dgm:cxn modelId="{46B08790-D5C9-41BB-ABA8-FE251AFEE20D}" type="presParOf" srcId="{E4ECBF40-654E-4079-B391-9BA98342D6BE}" destId="{45F12CD7-5127-4C61-BA95-B173232AA9C2}" srcOrd="2" destOrd="0" presId="urn:microsoft.com/office/officeart/2008/layout/LinedList"/>
    <dgm:cxn modelId="{63FFB128-C7D1-492A-AE4F-DFD1AE7C8DDA}" type="presParOf" srcId="{E4ECBF40-654E-4079-B391-9BA98342D6BE}" destId="{0F510E28-C7F3-45E9-9F95-E96E3E0A4689}" srcOrd="3" destOrd="0" presId="urn:microsoft.com/office/officeart/2008/layout/LinedList"/>
    <dgm:cxn modelId="{1DB3330E-2733-48E4-87AE-5A6497EF4249}" type="presParOf" srcId="{0F510E28-C7F3-45E9-9F95-E96E3E0A4689}" destId="{F8EF813F-3571-4967-97B6-6661F0957E86}" srcOrd="0" destOrd="0" presId="urn:microsoft.com/office/officeart/2008/layout/LinedList"/>
    <dgm:cxn modelId="{76F9133C-A076-451C-B140-57A7581E8870}" type="presParOf" srcId="{0F510E28-C7F3-45E9-9F95-E96E3E0A4689}" destId="{31136538-383F-4434-8AC7-220D34262710}" srcOrd="1" destOrd="0" presId="urn:microsoft.com/office/officeart/2008/layout/LinedList"/>
    <dgm:cxn modelId="{0455D9FB-8D6D-4393-972C-27CB7A45A5B2}" type="presParOf" srcId="{E4ECBF40-654E-4079-B391-9BA98342D6BE}" destId="{4120D4A4-8B8E-4C4D-ACF0-DFCA074181E9}" srcOrd="4" destOrd="0" presId="urn:microsoft.com/office/officeart/2008/layout/LinedList"/>
    <dgm:cxn modelId="{46999CBE-9081-452C-BFD7-52263EA2066E}" type="presParOf" srcId="{E4ECBF40-654E-4079-B391-9BA98342D6BE}" destId="{70CB2DA5-B9EB-4D20-A4C1-B4C599169265}" srcOrd="5" destOrd="0" presId="urn:microsoft.com/office/officeart/2008/layout/LinedList"/>
    <dgm:cxn modelId="{73A59049-685E-4BE9-9E79-3BD5690A4C83}" type="presParOf" srcId="{70CB2DA5-B9EB-4D20-A4C1-B4C599169265}" destId="{50024E06-4DE3-45FF-AE5C-4BCF8D8359CA}" srcOrd="0" destOrd="0" presId="urn:microsoft.com/office/officeart/2008/layout/LinedList"/>
    <dgm:cxn modelId="{DA092288-2162-4318-B8D1-14FBA1759718}" type="presParOf" srcId="{70CB2DA5-B9EB-4D20-A4C1-B4C599169265}" destId="{FC19B0C1-3A53-4D0D-9216-D167C7207D97}" srcOrd="1" destOrd="0" presId="urn:microsoft.com/office/officeart/2008/layout/LinedList"/>
    <dgm:cxn modelId="{8E0D2090-CB23-431D-BB73-D9A68DF9BB11}" type="presParOf" srcId="{E4ECBF40-654E-4079-B391-9BA98342D6BE}" destId="{5BAA6B0F-D38D-4DBE-A422-960FD5F2ECB4}" srcOrd="6" destOrd="0" presId="urn:microsoft.com/office/officeart/2008/layout/LinedList"/>
    <dgm:cxn modelId="{754357CE-FE6E-4450-8C1D-32B2A46245BA}" type="presParOf" srcId="{E4ECBF40-654E-4079-B391-9BA98342D6BE}" destId="{D74C4BDD-51E2-4B0E-89FD-05720D6C8C2C}" srcOrd="7" destOrd="0" presId="urn:microsoft.com/office/officeart/2008/layout/LinedList"/>
    <dgm:cxn modelId="{A32CA1F0-B149-4136-B3E8-CC48C4086004}" type="presParOf" srcId="{D74C4BDD-51E2-4B0E-89FD-05720D6C8C2C}" destId="{A82BE498-7455-4C59-AEAA-6B1DD898BA0D}" srcOrd="0" destOrd="0" presId="urn:microsoft.com/office/officeart/2008/layout/LinedList"/>
    <dgm:cxn modelId="{3F156DE9-1740-4278-9823-B0EA7FA6170C}" type="presParOf" srcId="{D74C4BDD-51E2-4B0E-89FD-05720D6C8C2C}" destId="{72F7AA7C-40F1-4649-B4FD-F54855856E7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7294AE-0EC2-4645-B6BE-6BB1A9D005D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B54479D-02B1-4C25-99E0-16631C4FCE16}">
      <dgm:prSet/>
      <dgm:spPr/>
      <dgm:t>
        <a:bodyPr/>
        <a:lstStyle/>
        <a:p>
          <a:r>
            <a:rPr lang="en-US"/>
            <a:t>Overcome distance and time obstacles</a:t>
          </a:r>
        </a:p>
      </dgm:t>
    </dgm:pt>
    <dgm:pt modelId="{CF619D48-254A-4905-B73F-472BE133D777}" type="parTrans" cxnId="{E5783D98-1999-4966-A744-13BC7124BA3C}">
      <dgm:prSet/>
      <dgm:spPr/>
      <dgm:t>
        <a:bodyPr/>
        <a:lstStyle/>
        <a:p>
          <a:endParaRPr lang="en-US"/>
        </a:p>
      </dgm:t>
    </dgm:pt>
    <dgm:pt modelId="{2F4877A8-E3E2-41A8-AEB9-CBC8FEEC28A9}" type="sibTrans" cxnId="{E5783D98-1999-4966-A744-13BC7124BA3C}">
      <dgm:prSet/>
      <dgm:spPr/>
      <dgm:t>
        <a:bodyPr/>
        <a:lstStyle/>
        <a:p>
          <a:endParaRPr lang="en-US"/>
        </a:p>
      </dgm:t>
    </dgm:pt>
    <dgm:pt modelId="{C87ABA09-D7F7-4C75-8DB0-2881DCAA6128}">
      <dgm:prSet/>
      <dgm:spPr/>
      <dgm:t>
        <a:bodyPr/>
        <a:lstStyle/>
        <a:p>
          <a:r>
            <a:rPr lang="en-US"/>
            <a:t>Create more written records of interactions (chats, emails) which can be referenced for clarity</a:t>
          </a:r>
        </a:p>
      </dgm:t>
    </dgm:pt>
    <dgm:pt modelId="{327E23AE-EC6C-4D9D-9CA2-E4AA2E69B43A}" type="parTrans" cxnId="{763B93CE-85F2-48FA-A8F3-BEE29F278198}">
      <dgm:prSet/>
      <dgm:spPr/>
      <dgm:t>
        <a:bodyPr/>
        <a:lstStyle/>
        <a:p>
          <a:endParaRPr lang="en-US"/>
        </a:p>
      </dgm:t>
    </dgm:pt>
    <dgm:pt modelId="{ED2BA58D-A518-4039-88FF-DEED3FBE918A}" type="sibTrans" cxnId="{763B93CE-85F2-48FA-A8F3-BEE29F278198}">
      <dgm:prSet/>
      <dgm:spPr/>
      <dgm:t>
        <a:bodyPr/>
        <a:lstStyle/>
        <a:p>
          <a:endParaRPr lang="en-US"/>
        </a:p>
      </dgm:t>
    </dgm:pt>
    <dgm:pt modelId="{94F1D185-7203-44B9-A366-C07661CAB67A}">
      <dgm:prSet/>
      <dgm:spPr/>
      <dgm:t>
        <a:bodyPr/>
        <a:lstStyle/>
        <a:p>
          <a:r>
            <a:rPr lang="en-US"/>
            <a:t>May mitigate perceptions of status differences</a:t>
          </a:r>
        </a:p>
      </dgm:t>
    </dgm:pt>
    <dgm:pt modelId="{5732ED88-F7A1-4DC8-8C00-46D9ABAFB977}" type="parTrans" cxnId="{23118B6A-1995-43B1-9ED0-B1FAF865BDC7}">
      <dgm:prSet/>
      <dgm:spPr/>
      <dgm:t>
        <a:bodyPr/>
        <a:lstStyle/>
        <a:p>
          <a:endParaRPr lang="en-US"/>
        </a:p>
      </dgm:t>
    </dgm:pt>
    <dgm:pt modelId="{BC9BC5BD-28A3-4DE7-A8DB-F029C2EF74CF}" type="sibTrans" cxnId="{23118B6A-1995-43B1-9ED0-B1FAF865BDC7}">
      <dgm:prSet/>
      <dgm:spPr/>
      <dgm:t>
        <a:bodyPr/>
        <a:lstStyle/>
        <a:p>
          <a:endParaRPr lang="en-US"/>
        </a:p>
      </dgm:t>
    </dgm:pt>
    <dgm:pt modelId="{C0B84F1B-B8E8-454C-A80D-F532297F23C2}" type="pres">
      <dgm:prSet presAssocID="{8D7294AE-0EC2-4645-B6BE-6BB1A9D005DF}" presName="vert0" presStyleCnt="0">
        <dgm:presLayoutVars>
          <dgm:dir/>
          <dgm:animOne val="branch"/>
          <dgm:animLvl val="lvl"/>
        </dgm:presLayoutVars>
      </dgm:prSet>
      <dgm:spPr/>
    </dgm:pt>
    <dgm:pt modelId="{99C7C13A-50D7-4BB7-8D25-F075A02D23D2}" type="pres">
      <dgm:prSet presAssocID="{FB54479D-02B1-4C25-99E0-16631C4FCE16}" presName="thickLine" presStyleLbl="alignNode1" presStyleIdx="0" presStyleCnt="3"/>
      <dgm:spPr/>
    </dgm:pt>
    <dgm:pt modelId="{AD9102D3-FB37-45D1-A9AB-F1CAA8357296}" type="pres">
      <dgm:prSet presAssocID="{FB54479D-02B1-4C25-99E0-16631C4FCE16}" presName="horz1" presStyleCnt="0"/>
      <dgm:spPr/>
    </dgm:pt>
    <dgm:pt modelId="{859A4988-27AC-4F44-BD8E-5458EA8A1D79}" type="pres">
      <dgm:prSet presAssocID="{FB54479D-02B1-4C25-99E0-16631C4FCE16}" presName="tx1" presStyleLbl="revTx" presStyleIdx="0" presStyleCnt="3"/>
      <dgm:spPr/>
    </dgm:pt>
    <dgm:pt modelId="{36E59127-1C0E-416B-80C7-A0E61D56F609}" type="pres">
      <dgm:prSet presAssocID="{FB54479D-02B1-4C25-99E0-16631C4FCE16}" presName="vert1" presStyleCnt="0"/>
      <dgm:spPr/>
    </dgm:pt>
    <dgm:pt modelId="{CD58D35A-59AC-4AFB-B96C-C03CC96C41B5}" type="pres">
      <dgm:prSet presAssocID="{C87ABA09-D7F7-4C75-8DB0-2881DCAA6128}" presName="thickLine" presStyleLbl="alignNode1" presStyleIdx="1" presStyleCnt="3"/>
      <dgm:spPr/>
    </dgm:pt>
    <dgm:pt modelId="{2861691C-2F6F-4144-BD22-E4EB6EE08BE0}" type="pres">
      <dgm:prSet presAssocID="{C87ABA09-D7F7-4C75-8DB0-2881DCAA6128}" presName="horz1" presStyleCnt="0"/>
      <dgm:spPr/>
    </dgm:pt>
    <dgm:pt modelId="{A229CE7F-9809-4979-8BFB-0961DB512139}" type="pres">
      <dgm:prSet presAssocID="{C87ABA09-D7F7-4C75-8DB0-2881DCAA6128}" presName="tx1" presStyleLbl="revTx" presStyleIdx="1" presStyleCnt="3"/>
      <dgm:spPr/>
    </dgm:pt>
    <dgm:pt modelId="{6E862279-10B6-4599-9704-E4A5DA3E0E79}" type="pres">
      <dgm:prSet presAssocID="{C87ABA09-D7F7-4C75-8DB0-2881DCAA6128}" presName="vert1" presStyleCnt="0"/>
      <dgm:spPr/>
    </dgm:pt>
    <dgm:pt modelId="{2F09C3E7-726E-4780-8C29-AC17FA8DF413}" type="pres">
      <dgm:prSet presAssocID="{94F1D185-7203-44B9-A366-C07661CAB67A}" presName="thickLine" presStyleLbl="alignNode1" presStyleIdx="2" presStyleCnt="3"/>
      <dgm:spPr/>
    </dgm:pt>
    <dgm:pt modelId="{B5D97A32-D64C-472F-9507-D6761B597F61}" type="pres">
      <dgm:prSet presAssocID="{94F1D185-7203-44B9-A366-C07661CAB67A}" presName="horz1" presStyleCnt="0"/>
      <dgm:spPr/>
    </dgm:pt>
    <dgm:pt modelId="{13C6F710-B670-4827-A2C9-171164158454}" type="pres">
      <dgm:prSet presAssocID="{94F1D185-7203-44B9-A366-C07661CAB67A}" presName="tx1" presStyleLbl="revTx" presStyleIdx="2" presStyleCnt="3"/>
      <dgm:spPr/>
    </dgm:pt>
    <dgm:pt modelId="{0338376C-F90F-4AC4-A393-B6B71C02E8FB}" type="pres">
      <dgm:prSet presAssocID="{94F1D185-7203-44B9-A366-C07661CAB67A}" presName="vert1" presStyleCnt="0"/>
      <dgm:spPr/>
    </dgm:pt>
  </dgm:ptLst>
  <dgm:cxnLst>
    <dgm:cxn modelId="{23118B6A-1995-43B1-9ED0-B1FAF865BDC7}" srcId="{8D7294AE-0EC2-4645-B6BE-6BB1A9D005DF}" destId="{94F1D185-7203-44B9-A366-C07661CAB67A}" srcOrd="2" destOrd="0" parTransId="{5732ED88-F7A1-4DC8-8C00-46D9ABAFB977}" sibTransId="{BC9BC5BD-28A3-4DE7-A8DB-F029C2EF74CF}"/>
    <dgm:cxn modelId="{A1322A56-3229-4894-AB97-02ED381099C0}" type="presOf" srcId="{C87ABA09-D7F7-4C75-8DB0-2881DCAA6128}" destId="{A229CE7F-9809-4979-8BFB-0961DB512139}" srcOrd="0" destOrd="0" presId="urn:microsoft.com/office/officeart/2008/layout/LinedList"/>
    <dgm:cxn modelId="{5FC7427D-8BA8-44AB-B330-207207F142CE}" type="presOf" srcId="{8D7294AE-0EC2-4645-B6BE-6BB1A9D005DF}" destId="{C0B84F1B-B8E8-454C-A80D-F532297F23C2}" srcOrd="0" destOrd="0" presId="urn:microsoft.com/office/officeart/2008/layout/LinedList"/>
    <dgm:cxn modelId="{E5783D98-1999-4966-A744-13BC7124BA3C}" srcId="{8D7294AE-0EC2-4645-B6BE-6BB1A9D005DF}" destId="{FB54479D-02B1-4C25-99E0-16631C4FCE16}" srcOrd="0" destOrd="0" parTransId="{CF619D48-254A-4905-B73F-472BE133D777}" sibTransId="{2F4877A8-E3E2-41A8-AEB9-CBC8FEEC28A9}"/>
    <dgm:cxn modelId="{763B93CE-85F2-48FA-A8F3-BEE29F278198}" srcId="{8D7294AE-0EC2-4645-B6BE-6BB1A9D005DF}" destId="{C87ABA09-D7F7-4C75-8DB0-2881DCAA6128}" srcOrd="1" destOrd="0" parTransId="{327E23AE-EC6C-4D9D-9CA2-E4AA2E69B43A}" sibTransId="{ED2BA58D-A518-4039-88FF-DEED3FBE918A}"/>
    <dgm:cxn modelId="{91E5BAEB-0B78-429E-8B78-DE3B6BAC562D}" type="presOf" srcId="{FB54479D-02B1-4C25-99E0-16631C4FCE16}" destId="{859A4988-27AC-4F44-BD8E-5458EA8A1D79}" srcOrd="0" destOrd="0" presId="urn:microsoft.com/office/officeart/2008/layout/LinedList"/>
    <dgm:cxn modelId="{6A849BEC-2BB9-48E0-B27C-D179B927AAF6}" type="presOf" srcId="{94F1D185-7203-44B9-A366-C07661CAB67A}" destId="{13C6F710-B670-4827-A2C9-171164158454}" srcOrd="0" destOrd="0" presId="urn:microsoft.com/office/officeart/2008/layout/LinedList"/>
    <dgm:cxn modelId="{F1DB4E52-1CD3-42D2-9DD3-5B42A1957D34}" type="presParOf" srcId="{C0B84F1B-B8E8-454C-A80D-F532297F23C2}" destId="{99C7C13A-50D7-4BB7-8D25-F075A02D23D2}" srcOrd="0" destOrd="0" presId="urn:microsoft.com/office/officeart/2008/layout/LinedList"/>
    <dgm:cxn modelId="{78E3523E-3781-4B6E-81D8-B5559966EF67}" type="presParOf" srcId="{C0B84F1B-B8E8-454C-A80D-F532297F23C2}" destId="{AD9102D3-FB37-45D1-A9AB-F1CAA8357296}" srcOrd="1" destOrd="0" presId="urn:microsoft.com/office/officeart/2008/layout/LinedList"/>
    <dgm:cxn modelId="{830DFAC6-B11B-49C9-92FB-F6DE35C29DC8}" type="presParOf" srcId="{AD9102D3-FB37-45D1-A9AB-F1CAA8357296}" destId="{859A4988-27AC-4F44-BD8E-5458EA8A1D79}" srcOrd="0" destOrd="0" presId="urn:microsoft.com/office/officeart/2008/layout/LinedList"/>
    <dgm:cxn modelId="{6B632AB2-CB5E-43B5-B362-5B59F97D2699}" type="presParOf" srcId="{AD9102D3-FB37-45D1-A9AB-F1CAA8357296}" destId="{36E59127-1C0E-416B-80C7-A0E61D56F609}" srcOrd="1" destOrd="0" presId="urn:microsoft.com/office/officeart/2008/layout/LinedList"/>
    <dgm:cxn modelId="{43F2C786-271F-4A36-B0F2-99561F653C71}" type="presParOf" srcId="{C0B84F1B-B8E8-454C-A80D-F532297F23C2}" destId="{CD58D35A-59AC-4AFB-B96C-C03CC96C41B5}" srcOrd="2" destOrd="0" presId="urn:microsoft.com/office/officeart/2008/layout/LinedList"/>
    <dgm:cxn modelId="{C3D34F17-3F24-4B27-ABB2-D93F6D75977C}" type="presParOf" srcId="{C0B84F1B-B8E8-454C-A80D-F532297F23C2}" destId="{2861691C-2F6F-4144-BD22-E4EB6EE08BE0}" srcOrd="3" destOrd="0" presId="urn:microsoft.com/office/officeart/2008/layout/LinedList"/>
    <dgm:cxn modelId="{39E3ECEF-C44F-4CE2-9F82-B4B163BA6D21}" type="presParOf" srcId="{2861691C-2F6F-4144-BD22-E4EB6EE08BE0}" destId="{A229CE7F-9809-4979-8BFB-0961DB512139}" srcOrd="0" destOrd="0" presId="urn:microsoft.com/office/officeart/2008/layout/LinedList"/>
    <dgm:cxn modelId="{3A88083C-0484-410F-A7E8-274F621FD52B}" type="presParOf" srcId="{2861691C-2F6F-4144-BD22-E4EB6EE08BE0}" destId="{6E862279-10B6-4599-9704-E4A5DA3E0E79}" srcOrd="1" destOrd="0" presId="urn:microsoft.com/office/officeart/2008/layout/LinedList"/>
    <dgm:cxn modelId="{102BFB64-C3DC-46B0-A46A-D8C4D41CA970}" type="presParOf" srcId="{C0B84F1B-B8E8-454C-A80D-F532297F23C2}" destId="{2F09C3E7-726E-4780-8C29-AC17FA8DF413}" srcOrd="4" destOrd="0" presId="urn:microsoft.com/office/officeart/2008/layout/LinedList"/>
    <dgm:cxn modelId="{6CAC667E-B228-43AE-A3BF-294FF6126466}" type="presParOf" srcId="{C0B84F1B-B8E8-454C-A80D-F532297F23C2}" destId="{B5D97A32-D64C-472F-9507-D6761B597F61}" srcOrd="5" destOrd="0" presId="urn:microsoft.com/office/officeart/2008/layout/LinedList"/>
    <dgm:cxn modelId="{F443650A-52F1-4F21-9FC3-04E83370E880}" type="presParOf" srcId="{B5D97A32-D64C-472F-9507-D6761B597F61}" destId="{13C6F710-B670-4827-A2C9-171164158454}" srcOrd="0" destOrd="0" presId="urn:microsoft.com/office/officeart/2008/layout/LinedList"/>
    <dgm:cxn modelId="{EF6139B1-6945-4E94-85FB-466AA855963A}" type="presParOf" srcId="{B5D97A32-D64C-472F-9507-D6761B597F61}" destId="{0338376C-F90F-4AC4-A393-B6B71C02E8F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5BEA19-24A5-41AF-B9C9-02D73E9C06CD}"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C2D93D5C-D5BA-4119-9FE9-AAAC6C16AC71}">
      <dgm:prSet/>
      <dgm:spPr/>
      <dgm:t>
        <a:bodyPr/>
        <a:lstStyle/>
        <a:p>
          <a:r>
            <a:rPr lang="en-US"/>
            <a:t>Group mentoring</a:t>
          </a:r>
        </a:p>
      </dgm:t>
    </dgm:pt>
    <dgm:pt modelId="{96E6F3B2-BB5B-41A6-B1F2-5FC0337DD12B}" type="parTrans" cxnId="{E1B3CFA1-C153-4024-B1F1-85F17FB4BF60}">
      <dgm:prSet/>
      <dgm:spPr/>
      <dgm:t>
        <a:bodyPr/>
        <a:lstStyle/>
        <a:p>
          <a:endParaRPr lang="en-US"/>
        </a:p>
      </dgm:t>
    </dgm:pt>
    <dgm:pt modelId="{1E06C389-4E52-47CE-872F-1E3E5BD5C574}" type="sibTrans" cxnId="{E1B3CFA1-C153-4024-B1F1-85F17FB4BF60}">
      <dgm:prSet/>
      <dgm:spPr/>
      <dgm:t>
        <a:bodyPr/>
        <a:lstStyle/>
        <a:p>
          <a:endParaRPr lang="en-US"/>
        </a:p>
      </dgm:t>
    </dgm:pt>
    <dgm:pt modelId="{035C556F-630D-4B1C-A640-6958A3AEDBDD}">
      <dgm:prSet/>
      <dgm:spPr/>
      <dgm:t>
        <a:bodyPr/>
        <a:lstStyle/>
        <a:p>
          <a:r>
            <a:rPr lang="en-US"/>
            <a:t>Pairing with senior students for peer support</a:t>
          </a:r>
        </a:p>
      </dgm:t>
    </dgm:pt>
    <dgm:pt modelId="{582F7C40-0A92-4B9F-AC82-1B9B6506E738}" type="parTrans" cxnId="{D4841D18-AC2F-46D7-ACCC-D0D210967D50}">
      <dgm:prSet/>
      <dgm:spPr/>
      <dgm:t>
        <a:bodyPr/>
        <a:lstStyle/>
        <a:p>
          <a:endParaRPr lang="en-US"/>
        </a:p>
      </dgm:t>
    </dgm:pt>
    <dgm:pt modelId="{7A110E49-35FF-4964-AC7D-3EFC61D82662}" type="sibTrans" cxnId="{D4841D18-AC2F-46D7-ACCC-D0D210967D50}">
      <dgm:prSet/>
      <dgm:spPr/>
      <dgm:t>
        <a:bodyPr/>
        <a:lstStyle/>
        <a:p>
          <a:endParaRPr lang="en-US"/>
        </a:p>
      </dgm:t>
    </dgm:pt>
    <dgm:pt modelId="{828EAF19-C406-44CB-B5A1-E55BB35A6D58}">
      <dgm:prSet/>
      <dgm:spPr/>
      <dgm:t>
        <a:bodyPr/>
        <a:lstStyle/>
        <a:p>
          <a:r>
            <a:rPr lang="en-US"/>
            <a:t>Be responsive  -- check-in and acknowledge stresses</a:t>
          </a:r>
        </a:p>
      </dgm:t>
    </dgm:pt>
    <dgm:pt modelId="{7236D1E8-EEBF-40E1-8628-343381393612}" type="parTrans" cxnId="{16D23488-E2E7-4915-89B4-6A6F117AD8B2}">
      <dgm:prSet/>
      <dgm:spPr/>
      <dgm:t>
        <a:bodyPr/>
        <a:lstStyle/>
        <a:p>
          <a:endParaRPr lang="en-US"/>
        </a:p>
      </dgm:t>
    </dgm:pt>
    <dgm:pt modelId="{443F2C21-B14A-478E-AFA5-C6240E32D08D}" type="sibTrans" cxnId="{16D23488-E2E7-4915-89B4-6A6F117AD8B2}">
      <dgm:prSet/>
      <dgm:spPr/>
      <dgm:t>
        <a:bodyPr/>
        <a:lstStyle/>
        <a:p>
          <a:endParaRPr lang="en-US"/>
        </a:p>
      </dgm:t>
    </dgm:pt>
    <dgm:pt modelId="{05A8811B-EE8B-4F42-9CB1-7383494B27F3}" type="pres">
      <dgm:prSet presAssocID="{D45BEA19-24A5-41AF-B9C9-02D73E9C06CD}" presName="vert0" presStyleCnt="0">
        <dgm:presLayoutVars>
          <dgm:dir/>
          <dgm:animOne val="branch"/>
          <dgm:animLvl val="lvl"/>
        </dgm:presLayoutVars>
      </dgm:prSet>
      <dgm:spPr/>
    </dgm:pt>
    <dgm:pt modelId="{7E4290FC-B143-4472-94F0-31E18034DD30}" type="pres">
      <dgm:prSet presAssocID="{C2D93D5C-D5BA-4119-9FE9-AAAC6C16AC71}" presName="thickLine" presStyleLbl="alignNode1" presStyleIdx="0" presStyleCnt="3"/>
      <dgm:spPr/>
    </dgm:pt>
    <dgm:pt modelId="{038D39FD-2E3F-4F8F-87B0-3637DC31294B}" type="pres">
      <dgm:prSet presAssocID="{C2D93D5C-D5BA-4119-9FE9-AAAC6C16AC71}" presName="horz1" presStyleCnt="0"/>
      <dgm:spPr/>
    </dgm:pt>
    <dgm:pt modelId="{F0CC054F-A41A-447C-90F0-84EBD00F452E}" type="pres">
      <dgm:prSet presAssocID="{C2D93D5C-D5BA-4119-9FE9-AAAC6C16AC71}" presName="tx1" presStyleLbl="revTx" presStyleIdx="0" presStyleCnt="3"/>
      <dgm:spPr/>
    </dgm:pt>
    <dgm:pt modelId="{EA74FA33-DCCC-427B-99E0-A180D166CD30}" type="pres">
      <dgm:prSet presAssocID="{C2D93D5C-D5BA-4119-9FE9-AAAC6C16AC71}" presName="vert1" presStyleCnt="0"/>
      <dgm:spPr/>
    </dgm:pt>
    <dgm:pt modelId="{83C2947E-525C-4369-A8FF-94F9377B91F3}" type="pres">
      <dgm:prSet presAssocID="{035C556F-630D-4B1C-A640-6958A3AEDBDD}" presName="thickLine" presStyleLbl="alignNode1" presStyleIdx="1" presStyleCnt="3"/>
      <dgm:spPr/>
    </dgm:pt>
    <dgm:pt modelId="{58C6145E-9CFD-4F81-AB34-CE342C62FFC9}" type="pres">
      <dgm:prSet presAssocID="{035C556F-630D-4B1C-A640-6958A3AEDBDD}" presName="horz1" presStyleCnt="0"/>
      <dgm:spPr/>
    </dgm:pt>
    <dgm:pt modelId="{9825C87E-522E-4167-BA82-214BF0B86F43}" type="pres">
      <dgm:prSet presAssocID="{035C556F-630D-4B1C-A640-6958A3AEDBDD}" presName="tx1" presStyleLbl="revTx" presStyleIdx="1" presStyleCnt="3"/>
      <dgm:spPr/>
    </dgm:pt>
    <dgm:pt modelId="{A89CBF13-CE9A-46D0-9B52-3C845DB9158E}" type="pres">
      <dgm:prSet presAssocID="{035C556F-630D-4B1C-A640-6958A3AEDBDD}" presName="vert1" presStyleCnt="0"/>
      <dgm:spPr/>
    </dgm:pt>
    <dgm:pt modelId="{E8AB7064-40C7-43CB-9D08-242B4F367538}" type="pres">
      <dgm:prSet presAssocID="{828EAF19-C406-44CB-B5A1-E55BB35A6D58}" presName="thickLine" presStyleLbl="alignNode1" presStyleIdx="2" presStyleCnt="3"/>
      <dgm:spPr/>
    </dgm:pt>
    <dgm:pt modelId="{26928ECE-18CD-4ACE-953C-42372E1D8D3D}" type="pres">
      <dgm:prSet presAssocID="{828EAF19-C406-44CB-B5A1-E55BB35A6D58}" presName="horz1" presStyleCnt="0"/>
      <dgm:spPr/>
    </dgm:pt>
    <dgm:pt modelId="{3BFAF622-CF53-4E5D-AC29-22F228E852D4}" type="pres">
      <dgm:prSet presAssocID="{828EAF19-C406-44CB-B5A1-E55BB35A6D58}" presName="tx1" presStyleLbl="revTx" presStyleIdx="2" presStyleCnt="3"/>
      <dgm:spPr/>
    </dgm:pt>
    <dgm:pt modelId="{A6126F47-1201-44E6-A574-AB3B3216D7CF}" type="pres">
      <dgm:prSet presAssocID="{828EAF19-C406-44CB-B5A1-E55BB35A6D58}" presName="vert1" presStyleCnt="0"/>
      <dgm:spPr/>
    </dgm:pt>
  </dgm:ptLst>
  <dgm:cxnLst>
    <dgm:cxn modelId="{8BB7BE0B-0865-4722-A62B-635E2FB5AF24}" type="presOf" srcId="{D45BEA19-24A5-41AF-B9C9-02D73E9C06CD}" destId="{05A8811B-EE8B-4F42-9CB1-7383494B27F3}" srcOrd="0" destOrd="0" presId="urn:microsoft.com/office/officeart/2008/layout/LinedList"/>
    <dgm:cxn modelId="{D4841D18-AC2F-46D7-ACCC-D0D210967D50}" srcId="{D45BEA19-24A5-41AF-B9C9-02D73E9C06CD}" destId="{035C556F-630D-4B1C-A640-6958A3AEDBDD}" srcOrd="1" destOrd="0" parTransId="{582F7C40-0A92-4B9F-AC82-1B9B6506E738}" sibTransId="{7A110E49-35FF-4964-AC7D-3EFC61D82662}"/>
    <dgm:cxn modelId="{77C1022D-CC92-4BFA-9741-E638482B7B2B}" type="presOf" srcId="{035C556F-630D-4B1C-A640-6958A3AEDBDD}" destId="{9825C87E-522E-4167-BA82-214BF0B86F43}" srcOrd="0" destOrd="0" presId="urn:microsoft.com/office/officeart/2008/layout/LinedList"/>
    <dgm:cxn modelId="{167CA455-D778-4577-8010-8BBF33B686BE}" type="presOf" srcId="{828EAF19-C406-44CB-B5A1-E55BB35A6D58}" destId="{3BFAF622-CF53-4E5D-AC29-22F228E852D4}" srcOrd="0" destOrd="0" presId="urn:microsoft.com/office/officeart/2008/layout/LinedList"/>
    <dgm:cxn modelId="{16D23488-E2E7-4915-89B4-6A6F117AD8B2}" srcId="{D45BEA19-24A5-41AF-B9C9-02D73E9C06CD}" destId="{828EAF19-C406-44CB-B5A1-E55BB35A6D58}" srcOrd="2" destOrd="0" parTransId="{7236D1E8-EEBF-40E1-8628-343381393612}" sibTransId="{443F2C21-B14A-478E-AFA5-C6240E32D08D}"/>
    <dgm:cxn modelId="{E1B3CFA1-C153-4024-B1F1-85F17FB4BF60}" srcId="{D45BEA19-24A5-41AF-B9C9-02D73E9C06CD}" destId="{C2D93D5C-D5BA-4119-9FE9-AAAC6C16AC71}" srcOrd="0" destOrd="0" parTransId="{96E6F3B2-BB5B-41A6-B1F2-5FC0337DD12B}" sibTransId="{1E06C389-4E52-47CE-872F-1E3E5BD5C574}"/>
    <dgm:cxn modelId="{D0CF96E6-79FF-4F13-BF31-ACCA71DF742A}" type="presOf" srcId="{C2D93D5C-D5BA-4119-9FE9-AAAC6C16AC71}" destId="{F0CC054F-A41A-447C-90F0-84EBD00F452E}" srcOrd="0" destOrd="0" presId="urn:microsoft.com/office/officeart/2008/layout/LinedList"/>
    <dgm:cxn modelId="{8D3F6ED8-7C58-45B2-994A-B221CB5C54CF}" type="presParOf" srcId="{05A8811B-EE8B-4F42-9CB1-7383494B27F3}" destId="{7E4290FC-B143-4472-94F0-31E18034DD30}" srcOrd="0" destOrd="0" presId="urn:microsoft.com/office/officeart/2008/layout/LinedList"/>
    <dgm:cxn modelId="{095A8C87-C7ED-4F65-B556-6A7B95C3E4BD}" type="presParOf" srcId="{05A8811B-EE8B-4F42-9CB1-7383494B27F3}" destId="{038D39FD-2E3F-4F8F-87B0-3637DC31294B}" srcOrd="1" destOrd="0" presId="urn:microsoft.com/office/officeart/2008/layout/LinedList"/>
    <dgm:cxn modelId="{2491B440-F3CA-4D28-A2C2-8F2C2876F550}" type="presParOf" srcId="{038D39FD-2E3F-4F8F-87B0-3637DC31294B}" destId="{F0CC054F-A41A-447C-90F0-84EBD00F452E}" srcOrd="0" destOrd="0" presId="urn:microsoft.com/office/officeart/2008/layout/LinedList"/>
    <dgm:cxn modelId="{91C58229-07EF-4981-BB64-91FAF1A3CB13}" type="presParOf" srcId="{038D39FD-2E3F-4F8F-87B0-3637DC31294B}" destId="{EA74FA33-DCCC-427B-99E0-A180D166CD30}" srcOrd="1" destOrd="0" presId="urn:microsoft.com/office/officeart/2008/layout/LinedList"/>
    <dgm:cxn modelId="{7FAF748C-660F-4D70-8E0F-71FD8D621FC6}" type="presParOf" srcId="{05A8811B-EE8B-4F42-9CB1-7383494B27F3}" destId="{83C2947E-525C-4369-A8FF-94F9377B91F3}" srcOrd="2" destOrd="0" presId="urn:microsoft.com/office/officeart/2008/layout/LinedList"/>
    <dgm:cxn modelId="{F7008215-820A-47A6-8052-623C8CCF4AC4}" type="presParOf" srcId="{05A8811B-EE8B-4F42-9CB1-7383494B27F3}" destId="{58C6145E-9CFD-4F81-AB34-CE342C62FFC9}" srcOrd="3" destOrd="0" presId="urn:microsoft.com/office/officeart/2008/layout/LinedList"/>
    <dgm:cxn modelId="{23735BE4-7238-421D-B258-AC3ED4B8CB5C}" type="presParOf" srcId="{58C6145E-9CFD-4F81-AB34-CE342C62FFC9}" destId="{9825C87E-522E-4167-BA82-214BF0B86F43}" srcOrd="0" destOrd="0" presId="urn:microsoft.com/office/officeart/2008/layout/LinedList"/>
    <dgm:cxn modelId="{21278C56-BB6F-4CEC-911F-97B831EE75E5}" type="presParOf" srcId="{58C6145E-9CFD-4F81-AB34-CE342C62FFC9}" destId="{A89CBF13-CE9A-46D0-9B52-3C845DB9158E}" srcOrd="1" destOrd="0" presId="urn:microsoft.com/office/officeart/2008/layout/LinedList"/>
    <dgm:cxn modelId="{B62F8E67-A362-4B8D-815A-3357D30B9EE3}" type="presParOf" srcId="{05A8811B-EE8B-4F42-9CB1-7383494B27F3}" destId="{E8AB7064-40C7-43CB-9D08-242B4F367538}" srcOrd="4" destOrd="0" presId="urn:microsoft.com/office/officeart/2008/layout/LinedList"/>
    <dgm:cxn modelId="{D4D6E9CD-B2FA-4880-A994-E44723E51995}" type="presParOf" srcId="{05A8811B-EE8B-4F42-9CB1-7383494B27F3}" destId="{26928ECE-18CD-4ACE-953C-42372E1D8D3D}" srcOrd="5" destOrd="0" presId="urn:microsoft.com/office/officeart/2008/layout/LinedList"/>
    <dgm:cxn modelId="{2F3A730C-556A-49BA-8A7C-1F21F62FFB35}" type="presParOf" srcId="{26928ECE-18CD-4ACE-953C-42372E1D8D3D}" destId="{3BFAF622-CF53-4E5D-AC29-22F228E852D4}" srcOrd="0" destOrd="0" presId="urn:microsoft.com/office/officeart/2008/layout/LinedList"/>
    <dgm:cxn modelId="{CAC3C0F9-7131-4D10-AD74-C1C57F704FB0}" type="presParOf" srcId="{26928ECE-18CD-4ACE-953C-42372E1D8D3D}" destId="{A6126F47-1201-44E6-A574-AB3B3216D7C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8A7102-DA43-44C5-A048-E7940462F11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EBE74BF-1CD2-44FA-B815-1BEFB23F795D}">
      <dgm:prSet/>
      <dgm:spPr/>
      <dgm:t>
        <a:bodyPr/>
        <a:lstStyle/>
        <a:p>
          <a:r>
            <a:rPr lang="en-US"/>
            <a:t>Need to focus on communication and expectations foundations</a:t>
          </a:r>
        </a:p>
      </dgm:t>
    </dgm:pt>
    <dgm:pt modelId="{773E1793-5931-45C1-9AB6-AE5C2D1FBDD1}" type="parTrans" cxnId="{2D6FA2C2-4E60-441A-B651-083A0F01F47E}">
      <dgm:prSet/>
      <dgm:spPr/>
      <dgm:t>
        <a:bodyPr/>
        <a:lstStyle/>
        <a:p>
          <a:endParaRPr lang="en-US"/>
        </a:p>
      </dgm:t>
    </dgm:pt>
    <dgm:pt modelId="{522700C1-97BE-4D9E-929E-AE94448CB316}" type="sibTrans" cxnId="{2D6FA2C2-4E60-441A-B651-083A0F01F47E}">
      <dgm:prSet/>
      <dgm:spPr/>
      <dgm:t>
        <a:bodyPr/>
        <a:lstStyle/>
        <a:p>
          <a:endParaRPr lang="en-US"/>
        </a:p>
      </dgm:t>
    </dgm:pt>
    <dgm:pt modelId="{F516D394-4FEB-4AD4-8ED1-4BAC4DD0CCBC}">
      <dgm:prSet/>
      <dgm:spPr/>
      <dgm:t>
        <a:bodyPr/>
        <a:lstStyle/>
        <a:p>
          <a:r>
            <a:rPr lang="en-US"/>
            <a:t>Need to be more attentive to fostering a sense of connection</a:t>
          </a:r>
        </a:p>
      </dgm:t>
    </dgm:pt>
    <dgm:pt modelId="{5B4EB5E8-A10D-487F-B318-D8F0C1856AC9}" type="parTrans" cxnId="{D935E3E2-E53D-45E0-8A3F-23C135272ECB}">
      <dgm:prSet/>
      <dgm:spPr/>
      <dgm:t>
        <a:bodyPr/>
        <a:lstStyle/>
        <a:p>
          <a:endParaRPr lang="en-US"/>
        </a:p>
      </dgm:t>
    </dgm:pt>
    <dgm:pt modelId="{8F88618F-3A25-4AFB-8721-8412DBDC8B30}" type="sibTrans" cxnId="{D935E3E2-E53D-45E0-8A3F-23C135272ECB}">
      <dgm:prSet/>
      <dgm:spPr/>
      <dgm:t>
        <a:bodyPr/>
        <a:lstStyle/>
        <a:p>
          <a:endParaRPr lang="en-US"/>
        </a:p>
      </dgm:t>
    </dgm:pt>
    <dgm:pt modelId="{3454EC91-EE73-44D5-A86E-5D881E876AF1}">
      <dgm:prSet/>
      <dgm:spPr/>
      <dgm:t>
        <a:bodyPr/>
        <a:lstStyle/>
        <a:p>
          <a:r>
            <a:rPr lang="en-US"/>
            <a:t>Intentional time on connecting, especially at beginning of each meeting</a:t>
          </a:r>
        </a:p>
      </dgm:t>
    </dgm:pt>
    <dgm:pt modelId="{D7074499-3FDB-45CF-A6A4-0CB8BEDE3097}" type="parTrans" cxnId="{57EC2E99-CAB7-455F-9BAD-70FCADFFBC02}">
      <dgm:prSet/>
      <dgm:spPr/>
      <dgm:t>
        <a:bodyPr/>
        <a:lstStyle/>
        <a:p>
          <a:endParaRPr lang="en-US"/>
        </a:p>
      </dgm:t>
    </dgm:pt>
    <dgm:pt modelId="{37E073A5-0221-4019-AB5F-A251190B1F6E}" type="sibTrans" cxnId="{57EC2E99-CAB7-455F-9BAD-70FCADFFBC02}">
      <dgm:prSet/>
      <dgm:spPr/>
      <dgm:t>
        <a:bodyPr/>
        <a:lstStyle/>
        <a:p>
          <a:endParaRPr lang="en-US"/>
        </a:p>
      </dgm:t>
    </dgm:pt>
    <dgm:pt modelId="{53B36F56-3CDF-4209-962C-E073DFA1FBF0}">
      <dgm:prSet/>
      <dgm:spPr/>
      <dgm:t>
        <a:bodyPr/>
        <a:lstStyle/>
        <a:p>
          <a:r>
            <a:rPr lang="en-US"/>
            <a:t>Intentionally build connections to peers</a:t>
          </a:r>
        </a:p>
      </dgm:t>
    </dgm:pt>
    <dgm:pt modelId="{9956A3FA-E97B-40D8-889F-4726CD293B7A}" type="parTrans" cxnId="{2642F47C-9474-4808-8970-66678C28E1D5}">
      <dgm:prSet/>
      <dgm:spPr/>
      <dgm:t>
        <a:bodyPr/>
        <a:lstStyle/>
        <a:p>
          <a:endParaRPr lang="en-US"/>
        </a:p>
      </dgm:t>
    </dgm:pt>
    <dgm:pt modelId="{5F58C83A-F535-4DA9-95EE-750E5D6EA62B}" type="sibTrans" cxnId="{2642F47C-9474-4808-8970-66678C28E1D5}">
      <dgm:prSet/>
      <dgm:spPr/>
      <dgm:t>
        <a:bodyPr/>
        <a:lstStyle/>
        <a:p>
          <a:endParaRPr lang="en-US"/>
        </a:p>
      </dgm:t>
    </dgm:pt>
    <dgm:pt modelId="{AB0DDBA5-2A00-47EF-802C-90D1185CFE1C}" type="pres">
      <dgm:prSet presAssocID="{4B8A7102-DA43-44C5-A048-E7940462F111}" presName="linear" presStyleCnt="0">
        <dgm:presLayoutVars>
          <dgm:animLvl val="lvl"/>
          <dgm:resizeHandles val="exact"/>
        </dgm:presLayoutVars>
      </dgm:prSet>
      <dgm:spPr/>
    </dgm:pt>
    <dgm:pt modelId="{A70D58B6-AECD-422B-8A38-750091EAD70B}" type="pres">
      <dgm:prSet presAssocID="{9EBE74BF-1CD2-44FA-B815-1BEFB23F795D}" presName="parentText" presStyleLbl="node1" presStyleIdx="0" presStyleCnt="2">
        <dgm:presLayoutVars>
          <dgm:chMax val="0"/>
          <dgm:bulletEnabled val="1"/>
        </dgm:presLayoutVars>
      </dgm:prSet>
      <dgm:spPr/>
    </dgm:pt>
    <dgm:pt modelId="{011F1129-ABB5-496E-A1BA-625C3C34494A}" type="pres">
      <dgm:prSet presAssocID="{522700C1-97BE-4D9E-929E-AE94448CB316}" presName="spacer" presStyleCnt="0"/>
      <dgm:spPr/>
    </dgm:pt>
    <dgm:pt modelId="{7628DFC1-5DA5-41AD-97D3-343FBD8A4A22}" type="pres">
      <dgm:prSet presAssocID="{F516D394-4FEB-4AD4-8ED1-4BAC4DD0CCBC}" presName="parentText" presStyleLbl="node1" presStyleIdx="1" presStyleCnt="2">
        <dgm:presLayoutVars>
          <dgm:chMax val="0"/>
          <dgm:bulletEnabled val="1"/>
        </dgm:presLayoutVars>
      </dgm:prSet>
      <dgm:spPr/>
    </dgm:pt>
    <dgm:pt modelId="{C6BA7D02-7E75-4E94-85CD-14C21C869941}" type="pres">
      <dgm:prSet presAssocID="{F516D394-4FEB-4AD4-8ED1-4BAC4DD0CCBC}" presName="childText" presStyleLbl="revTx" presStyleIdx="0" presStyleCnt="1">
        <dgm:presLayoutVars>
          <dgm:bulletEnabled val="1"/>
        </dgm:presLayoutVars>
      </dgm:prSet>
      <dgm:spPr/>
    </dgm:pt>
  </dgm:ptLst>
  <dgm:cxnLst>
    <dgm:cxn modelId="{CD6CFA0F-4750-43F4-9C7F-6721D8DF503F}" type="presOf" srcId="{3454EC91-EE73-44D5-A86E-5D881E876AF1}" destId="{C6BA7D02-7E75-4E94-85CD-14C21C869941}" srcOrd="0" destOrd="0" presId="urn:microsoft.com/office/officeart/2005/8/layout/vList2"/>
    <dgm:cxn modelId="{54704E69-EC46-4943-8F98-528BF89807E1}" type="presOf" srcId="{9EBE74BF-1CD2-44FA-B815-1BEFB23F795D}" destId="{A70D58B6-AECD-422B-8A38-750091EAD70B}" srcOrd="0" destOrd="0" presId="urn:microsoft.com/office/officeart/2005/8/layout/vList2"/>
    <dgm:cxn modelId="{77271256-921D-474F-8FAC-5C4E8B7F8494}" type="presOf" srcId="{4B8A7102-DA43-44C5-A048-E7940462F111}" destId="{AB0DDBA5-2A00-47EF-802C-90D1185CFE1C}" srcOrd="0" destOrd="0" presId="urn:microsoft.com/office/officeart/2005/8/layout/vList2"/>
    <dgm:cxn modelId="{2642F47C-9474-4808-8970-66678C28E1D5}" srcId="{F516D394-4FEB-4AD4-8ED1-4BAC4DD0CCBC}" destId="{53B36F56-3CDF-4209-962C-E073DFA1FBF0}" srcOrd="1" destOrd="0" parTransId="{9956A3FA-E97B-40D8-889F-4726CD293B7A}" sibTransId="{5F58C83A-F535-4DA9-95EE-750E5D6EA62B}"/>
    <dgm:cxn modelId="{57EC2E99-CAB7-455F-9BAD-70FCADFFBC02}" srcId="{F516D394-4FEB-4AD4-8ED1-4BAC4DD0CCBC}" destId="{3454EC91-EE73-44D5-A86E-5D881E876AF1}" srcOrd="0" destOrd="0" parTransId="{D7074499-3FDB-45CF-A6A4-0CB8BEDE3097}" sibTransId="{37E073A5-0221-4019-AB5F-A251190B1F6E}"/>
    <dgm:cxn modelId="{37A950B5-2E25-4221-93FB-A293011F38AD}" type="presOf" srcId="{F516D394-4FEB-4AD4-8ED1-4BAC4DD0CCBC}" destId="{7628DFC1-5DA5-41AD-97D3-343FBD8A4A22}" srcOrd="0" destOrd="0" presId="urn:microsoft.com/office/officeart/2005/8/layout/vList2"/>
    <dgm:cxn modelId="{2D6FA2C2-4E60-441A-B651-083A0F01F47E}" srcId="{4B8A7102-DA43-44C5-A048-E7940462F111}" destId="{9EBE74BF-1CD2-44FA-B815-1BEFB23F795D}" srcOrd="0" destOrd="0" parTransId="{773E1793-5931-45C1-9AB6-AE5C2D1FBDD1}" sibTransId="{522700C1-97BE-4D9E-929E-AE94448CB316}"/>
    <dgm:cxn modelId="{D935E3E2-E53D-45E0-8A3F-23C135272ECB}" srcId="{4B8A7102-DA43-44C5-A048-E7940462F111}" destId="{F516D394-4FEB-4AD4-8ED1-4BAC4DD0CCBC}" srcOrd="1" destOrd="0" parTransId="{5B4EB5E8-A10D-487F-B318-D8F0C1856AC9}" sibTransId="{8F88618F-3A25-4AFB-8721-8412DBDC8B30}"/>
    <dgm:cxn modelId="{803FE6ED-96DD-4107-A50B-5F4B24FCC3F0}" type="presOf" srcId="{53B36F56-3CDF-4209-962C-E073DFA1FBF0}" destId="{C6BA7D02-7E75-4E94-85CD-14C21C869941}" srcOrd="0" destOrd="1" presId="urn:microsoft.com/office/officeart/2005/8/layout/vList2"/>
    <dgm:cxn modelId="{3BD90F0A-F3FB-46E2-BB65-854E0007F6F8}" type="presParOf" srcId="{AB0DDBA5-2A00-47EF-802C-90D1185CFE1C}" destId="{A70D58B6-AECD-422B-8A38-750091EAD70B}" srcOrd="0" destOrd="0" presId="urn:microsoft.com/office/officeart/2005/8/layout/vList2"/>
    <dgm:cxn modelId="{D71995A2-A2EB-47FD-87C7-82A2DB8C9F56}" type="presParOf" srcId="{AB0DDBA5-2A00-47EF-802C-90D1185CFE1C}" destId="{011F1129-ABB5-496E-A1BA-625C3C34494A}" srcOrd="1" destOrd="0" presId="urn:microsoft.com/office/officeart/2005/8/layout/vList2"/>
    <dgm:cxn modelId="{969E01F4-4CD6-4532-A486-D500A8596776}" type="presParOf" srcId="{AB0DDBA5-2A00-47EF-802C-90D1185CFE1C}" destId="{7628DFC1-5DA5-41AD-97D3-343FBD8A4A22}" srcOrd="2" destOrd="0" presId="urn:microsoft.com/office/officeart/2005/8/layout/vList2"/>
    <dgm:cxn modelId="{B6927053-755F-45BA-8BED-E5EAAD408DA7}" type="presParOf" srcId="{AB0DDBA5-2A00-47EF-802C-90D1185CFE1C}" destId="{C6BA7D02-7E75-4E94-85CD-14C21C86994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EDAA7-BCEE-4C5D-A447-FF139C1C8FF6}">
      <dsp:nvSpPr>
        <dsp:cNvPr id="0" name=""/>
        <dsp:cNvSpPr/>
      </dsp:nvSpPr>
      <dsp:spPr>
        <a:xfrm>
          <a:off x="0" y="16280"/>
          <a:ext cx="5961345" cy="17341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What are the challenges of remote mentoring?</a:t>
          </a:r>
        </a:p>
      </dsp:txBody>
      <dsp:txXfrm>
        <a:off x="84655" y="100935"/>
        <a:ext cx="5792035" cy="1564849"/>
      </dsp:txXfrm>
    </dsp:sp>
    <dsp:sp modelId="{B02ED266-40D6-4F44-9606-F3D1AC7E51A3}">
      <dsp:nvSpPr>
        <dsp:cNvPr id="0" name=""/>
        <dsp:cNvSpPr/>
      </dsp:nvSpPr>
      <dsp:spPr>
        <a:xfrm>
          <a:off x="0" y="1839720"/>
          <a:ext cx="5961345" cy="173415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What are the ways remote mentoring can enhance your ability to be an effective mentor?</a:t>
          </a:r>
        </a:p>
      </dsp:txBody>
      <dsp:txXfrm>
        <a:off x="84655" y="1924375"/>
        <a:ext cx="5792035" cy="1564849"/>
      </dsp:txXfrm>
    </dsp:sp>
    <dsp:sp modelId="{54414CF5-47B0-4804-80DC-E14754DE38B7}">
      <dsp:nvSpPr>
        <dsp:cNvPr id="0" name=""/>
        <dsp:cNvSpPr/>
      </dsp:nvSpPr>
      <dsp:spPr>
        <a:xfrm>
          <a:off x="0" y="3663159"/>
          <a:ext cx="5961345" cy="17341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How can you approach remote mentoring strategically?</a:t>
          </a:r>
        </a:p>
      </dsp:txBody>
      <dsp:txXfrm>
        <a:off x="84655" y="3747814"/>
        <a:ext cx="5792035" cy="15648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A6CC8-72EE-4E99-AB00-A51B45235238}">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0CEFDF-E796-44F9-A624-217C989E0409}">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Internet access issues</a:t>
          </a:r>
        </a:p>
      </dsp:txBody>
      <dsp:txXfrm>
        <a:off x="0" y="0"/>
        <a:ext cx="6492875" cy="1276350"/>
      </dsp:txXfrm>
    </dsp:sp>
    <dsp:sp modelId="{45F12CD7-5127-4C61-BA95-B173232AA9C2}">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EF813F-3571-4967-97B6-6661F0957E86}">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Potential for miscommunication</a:t>
          </a:r>
        </a:p>
      </dsp:txBody>
      <dsp:txXfrm>
        <a:off x="0" y="1276350"/>
        <a:ext cx="6492875" cy="1276350"/>
      </dsp:txXfrm>
    </dsp:sp>
    <dsp:sp modelId="{4120D4A4-8B8E-4C4D-ACF0-DFCA074181E9}">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024E06-4DE3-45FF-AE5C-4BCF8D8359CA}">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Loss of informal interactions and lack of social presence</a:t>
          </a:r>
        </a:p>
      </dsp:txBody>
      <dsp:txXfrm>
        <a:off x="0" y="2552700"/>
        <a:ext cx="6492875" cy="1276350"/>
      </dsp:txXfrm>
    </dsp:sp>
    <dsp:sp modelId="{5BAA6B0F-D38D-4DBE-A422-960FD5F2ECB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BE498-7455-4C59-AEAA-6B1DD898BA0D}">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Easier to be nonresponsive</a:t>
          </a:r>
        </a:p>
      </dsp:txBody>
      <dsp:txXfrm>
        <a:off x="0" y="3829050"/>
        <a:ext cx="6492875" cy="1276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7C13A-50D7-4BB7-8D25-F075A02D23D2}">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9A4988-27AC-4F44-BD8E-5458EA8A1D79}">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Overcome distance and time obstacles</a:t>
          </a:r>
        </a:p>
      </dsp:txBody>
      <dsp:txXfrm>
        <a:off x="0" y="2492"/>
        <a:ext cx="6492875" cy="1700138"/>
      </dsp:txXfrm>
    </dsp:sp>
    <dsp:sp modelId="{CD58D35A-59AC-4AFB-B96C-C03CC96C41B5}">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29CE7F-9809-4979-8BFB-0961DB512139}">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Create more written records of interactions (chats, emails) which can be referenced for clarity</a:t>
          </a:r>
        </a:p>
      </dsp:txBody>
      <dsp:txXfrm>
        <a:off x="0" y="1702630"/>
        <a:ext cx="6492875" cy="1700138"/>
      </dsp:txXfrm>
    </dsp:sp>
    <dsp:sp modelId="{2F09C3E7-726E-4780-8C29-AC17FA8DF413}">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6F710-B670-4827-A2C9-171164158454}">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May mitigate perceptions of status differences</a:t>
          </a:r>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290FC-B143-4472-94F0-31E18034DD30}">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C054F-A41A-447C-90F0-84EBD00F452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a:t>Group mentoring</a:t>
          </a:r>
        </a:p>
      </dsp:txBody>
      <dsp:txXfrm>
        <a:off x="0" y="2492"/>
        <a:ext cx="6492875" cy="1700138"/>
      </dsp:txXfrm>
    </dsp:sp>
    <dsp:sp modelId="{83C2947E-525C-4369-A8FF-94F9377B91F3}">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25C87E-522E-4167-BA82-214BF0B86F43}">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a:t>Pairing with senior students for peer support</a:t>
          </a:r>
        </a:p>
      </dsp:txBody>
      <dsp:txXfrm>
        <a:off x="0" y="1702630"/>
        <a:ext cx="6492875" cy="1700138"/>
      </dsp:txXfrm>
    </dsp:sp>
    <dsp:sp modelId="{E8AB7064-40C7-43CB-9D08-242B4F367538}">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FAF622-CF53-4E5D-AC29-22F228E852D4}">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a:t>Be responsive  -- check-in and acknowledge stresses</a:t>
          </a:r>
        </a:p>
      </dsp:txBody>
      <dsp:txXfrm>
        <a:off x="0" y="3402769"/>
        <a:ext cx="6492875" cy="1700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D58B6-AECD-422B-8A38-750091EAD70B}">
      <dsp:nvSpPr>
        <dsp:cNvPr id="0" name=""/>
        <dsp:cNvSpPr/>
      </dsp:nvSpPr>
      <dsp:spPr>
        <a:xfrm>
          <a:off x="0" y="125243"/>
          <a:ext cx="6263640" cy="192464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Need to focus on communication and expectations foundations</a:t>
          </a:r>
        </a:p>
      </dsp:txBody>
      <dsp:txXfrm>
        <a:off x="93954" y="219197"/>
        <a:ext cx="6075732" cy="1736741"/>
      </dsp:txXfrm>
    </dsp:sp>
    <dsp:sp modelId="{7628DFC1-5DA5-41AD-97D3-343FBD8A4A22}">
      <dsp:nvSpPr>
        <dsp:cNvPr id="0" name=""/>
        <dsp:cNvSpPr/>
      </dsp:nvSpPr>
      <dsp:spPr>
        <a:xfrm>
          <a:off x="0" y="2150693"/>
          <a:ext cx="6263640" cy="192464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Need to be more attentive to fostering a sense of connection</a:t>
          </a:r>
        </a:p>
      </dsp:txBody>
      <dsp:txXfrm>
        <a:off x="93954" y="2244647"/>
        <a:ext cx="6075732" cy="1736741"/>
      </dsp:txXfrm>
    </dsp:sp>
    <dsp:sp modelId="{C6BA7D02-7E75-4E94-85CD-14C21C869941}">
      <dsp:nvSpPr>
        <dsp:cNvPr id="0" name=""/>
        <dsp:cNvSpPr/>
      </dsp:nvSpPr>
      <dsp:spPr>
        <a:xfrm>
          <a:off x="0" y="4075343"/>
          <a:ext cx="6263640"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Intentional time on connecting, especially at beginning of each meeting</a:t>
          </a:r>
        </a:p>
        <a:p>
          <a:pPr marL="228600" lvl="1" indent="-228600" algn="l" defTabSz="1200150">
            <a:lnSpc>
              <a:spcPct val="90000"/>
            </a:lnSpc>
            <a:spcBef>
              <a:spcPct val="0"/>
            </a:spcBef>
            <a:spcAft>
              <a:spcPct val="20000"/>
            </a:spcAft>
            <a:buChar char="•"/>
          </a:pPr>
          <a:r>
            <a:rPr lang="en-US" sz="2700" kern="1200"/>
            <a:t>Intentionally build connections to peers</a:t>
          </a:r>
        </a:p>
      </dsp:txBody>
      <dsp:txXfrm>
        <a:off x="0" y="4075343"/>
        <a:ext cx="6263640" cy="13041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2FE1B7-4119-4979-AD3D-E267F67EB7AF}" type="datetimeFigureOut">
              <a:rPr lang="en-US" smtClean="0"/>
              <a:t>11/22/2021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9A348-E246-442C-80DE-A14FFBF70DCD}" type="slidenum">
              <a:rPr lang="en-US" smtClean="0"/>
              <a:t>‹#›</a:t>
            </a:fld>
            <a:endParaRPr lang="en-US"/>
          </a:p>
        </p:txBody>
      </p:sp>
    </p:spTree>
    <p:extLst>
      <p:ext uri="{BB962C8B-B14F-4D97-AF65-F5344CB8AC3E}">
        <p14:creationId xmlns:p14="http://schemas.microsoft.com/office/powerpoint/2010/main" val="347926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ourselves and describe what the role of a mentoring liaison is – to facilitate best practices in mentoring, to share knowledge within the college, to assist with grad school mentoring programs to elevate our mentoring</a:t>
            </a:r>
          </a:p>
        </p:txBody>
      </p:sp>
      <p:sp>
        <p:nvSpPr>
          <p:cNvPr id="4" name="Slide Number Placeholder 3"/>
          <p:cNvSpPr>
            <a:spLocks noGrp="1"/>
          </p:cNvSpPr>
          <p:nvPr>
            <p:ph type="sldNum" sz="quarter" idx="5"/>
          </p:nvPr>
        </p:nvSpPr>
        <p:spPr/>
        <p:txBody>
          <a:bodyPr/>
          <a:lstStyle/>
          <a:p>
            <a:fld id="{8039A348-E246-442C-80DE-A14FFBF70DCD}" type="slidenum">
              <a:rPr lang="en-US" smtClean="0"/>
              <a:t>2</a:t>
            </a:fld>
            <a:endParaRPr lang="en-US"/>
          </a:p>
        </p:txBody>
      </p:sp>
    </p:spTree>
    <p:extLst>
      <p:ext uri="{BB962C8B-B14F-4D97-AF65-F5344CB8AC3E}">
        <p14:creationId xmlns:p14="http://schemas.microsoft.com/office/powerpoint/2010/main" val="4149834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new mentoring relationships will not have the benefit of an established foundation from in-person interactions,</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new remote mentoring relationships began, mentors and mentees needed to focus on the first two principles of effective mentoring relationships—communication and expectations—because they form the foundation for the other principles. </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need to be more attentive to fostering a sense of </a:t>
            </a:r>
            <a:r>
              <a:rPr lang="en-US"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connection</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within the dyad. </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Intentional time to connect and communicate is critical, and specifically building in time at the beginning of each meeting to ask how your mentees are feeling can be helpful. Finally, if the mentoring dyad operates within the context of a research group, it is essential to intentionally introduce activities that build community among peers, such as those that help mentors and mentees recognize and capitalize on differences and enhance cross-group friendships among peers </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12</a:t>
            </a:fld>
            <a:endParaRPr lang="en-US"/>
          </a:p>
        </p:txBody>
      </p:sp>
    </p:spTree>
    <p:extLst>
      <p:ext uri="{BB962C8B-B14F-4D97-AF65-F5344CB8AC3E}">
        <p14:creationId xmlns:p14="http://schemas.microsoft.com/office/powerpoint/2010/main" val="397497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t>-- </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intensity and length of the COVID-19 health crisis has provided an opportunity for mentors to be more intentional about adjusting their mentoring practices to accommodate changes in proximity and the resulting shift in the mode and frequency of their meetings.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flexibility has both upsides and downsides, and our discussion today is about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are the challenges of remote mentoring?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are ways remote mentoring can enhance your ability to be an effective mentor?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can you approach remote mentoring strategically?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Note: Some do distinguish e-mentoring from remote mentoring, with the former being applied to online programs where there is no face-to-face interaction and the latter to situations with established face-to-face relationships or occasional meetings.   For most at MSU the focus is on the latter, and that is our focus here.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3</a:t>
            </a:fld>
            <a:endParaRPr lang="en-US"/>
          </a:p>
        </p:txBody>
      </p:sp>
    </p:spTree>
    <p:extLst>
      <p:ext uri="{BB962C8B-B14F-4D97-AF65-F5344CB8AC3E}">
        <p14:creationId xmlns:p14="http://schemas.microsoft.com/office/powerpoint/2010/main" val="87053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through top chat answers… then transition</a:t>
            </a:r>
          </a:p>
        </p:txBody>
      </p:sp>
      <p:sp>
        <p:nvSpPr>
          <p:cNvPr id="4" name="Slide Number Placeholder 3"/>
          <p:cNvSpPr>
            <a:spLocks noGrp="1"/>
          </p:cNvSpPr>
          <p:nvPr>
            <p:ph type="sldNum" sz="quarter" idx="5"/>
          </p:nvPr>
        </p:nvSpPr>
        <p:spPr/>
        <p:txBody>
          <a:bodyPr/>
          <a:lstStyle/>
          <a:p>
            <a:fld id="{8039A348-E246-442C-80DE-A14FFBF70DCD}" type="slidenum">
              <a:rPr lang="en-US" smtClean="0"/>
              <a:t>4</a:t>
            </a:fld>
            <a:endParaRPr lang="en-US"/>
          </a:p>
        </p:txBody>
      </p:sp>
    </p:spTree>
    <p:extLst>
      <p:ext uri="{BB962C8B-B14F-4D97-AF65-F5344CB8AC3E}">
        <p14:creationId xmlns:p14="http://schemas.microsoft.com/office/powerpoint/2010/main" val="865486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Internet access issues can come into play</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Online interactions can be awkward and exhausting with additional cognitive load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Potential for miscommunication and reduction of information exchanged during synchronous online interactions due to lack of social presence, the loss of non-verbal cues,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More email communication as part of advising relationship that can be prone to misinterpretation and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one-way-at-a-time nature of asynchronous communication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Loss of informal interactions with mentors and peers that contributes to learning.  D</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not have the opportunity to see each other through either planned or coincidental meetings in the office, the lab, or the hallway. Thus, connections and communication are decreased. </a:t>
            </a:r>
          </a:p>
          <a:p>
            <a:pPr marL="800100" marR="0" lvl="1"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Online environment makes it challenging to assess psychosocial wellbeing of mentees</a:t>
            </a: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800100" marR="0" lvl="1"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feel less connected as a result of the absence of social presence, and this may impede ability to form a strong mentoring dyad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Open Sans" panose="020B0606030504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lack of proximity can make it easier to be nonresponsive, ignore emails, or simply focus on only what is right in front of 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rPr>
              <a:t>a lack of institutional incentives for faculty time spent advising can impact how much mentoring they are willing or able to give to mentees </a:t>
            </a:r>
            <a:endParaRPr lang="en-US" sz="1800" dirty="0">
              <a:effectLst/>
              <a:latin typeface="Times New Roman" panose="02020603050405020304" pitchFamily="18" charset="0"/>
              <a:ea typeface="Times New Roman" panose="02020603050405020304" pitchFamily="18" charset="0"/>
            </a:endParaRPr>
          </a:p>
          <a:p>
            <a:pPr marL="342900" marR="0" lvl="0" indent="-342900">
              <a:buFont typeface="Symbol" panose="05050102010706020507" pitchFamily="18" charset="2"/>
              <a:buChar char=""/>
            </a:pPr>
            <a:r>
              <a:rPr lang="en-US" sz="1800" dirty="0">
                <a:solidFill>
                  <a:srgbClr val="000000"/>
                </a:solidFill>
                <a:effectLst/>
                <a:latin typeface="Calibri" panose="020F0502020204030204" pitchFamily="34" charset="0"/>
                <a:ea typeface="Times New Roman" panose="02020603050405020304" pitchFamily="18" charset="0"/>
              </a:rPr>
              <a:t>any change can be a challenge with a learning curve!</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5</a:t>
            </a:fld>
            <a:endParaRPr lang="en-US"/>
          </a:p>
        </p:txBody>
      </p:sp>
    </p:spTree>
    <p:extLst>
      <p:ext uri="{BB962C8B-B14F-4D97-AF65-F5344CB8AC3E}">
        <p14:creationId xmlns:p14="http://schemas.microsoft.com/office/powerpoint/2010/main" val="4041430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through top chat answers… then transition</a:t>
            </a:r>
          </a:p>
        </p:txBody>
      </p:sp>
      <p:sp>
        <p:nvSpPr>
          <p:cNvPr id="4" name="Slide Number Placeholder 3"/>
          <p:cNvSpPr>
            <a:spLocks noGrp="1"/>
          </p:cNvSpPr>
          <p:nvPr>
            <p:ph type="sldNum" sz="quarter" idx="5"/>
          </p:nvPr>
        </p:nvSpPr>
        <p:spPr/>
        <p:txBody>
          <a:bodyPr/>
          <a:lstStyle/>
          <a:p>
            <a:fld id="{8039A348-E246-442C-80DE-A14FFBF70DCD}" type="slidenum">
              <a:rPr lang="en-US" smtClean="0"/>
              <a:t>6</a:t>
            </a:fld>
            <a:endParaRPr lang="en-US"/>
          </a:p>
        </p:txBody>
      </p:sp>
    </p:spTree>
    <p:extLst>
      <p:ext uri="{BB962C8B-B14F-4D97-AF65-F5344CB8AC3E}">
        <p14:creationId xmlns:p14="http://schemas.microsoft.com/office/powerpoint/2010/main" val="320119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one advantage of online mentoring over traditional mentoring is the ability to overcome obstacles of distance and time.  (e.g., you need to travel for data collection or conference and don’t have to postpone an interaction; students can have flexibility to juggle other commitments)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create more written records of interactions (email, chats) which can be referenced for clarification,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Some suggest it may mitigate perceptions of status differences between mentor and mentee, thus allowing lower status individuals more freedom to express themselves within the relationship </a:t>
            </a:r>
          </a:p>
          <a:p>
            <a:pPr marL="1200150" marR="0" lvl="2" indent="-285750">
              <a:lnSpc>
                <a:spcPct val="107000"/>
              </a:lnSpc>
              <a:spcBef>
                <a:spcPts val="0"/>
              </a:spcBef>
              <a:spcAft>
                <a:spcPts val="800"/>
              </a:spcAft>
              <a:buFont typeface="+mj-lt"/>
              <a:buAutoNum type="alphaLcPeriod"/>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Although it could exacerbate them by revealing home environments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7</a:t>
            </a:fld>
            <a:endParaRPr lang="en-US"/>
          </a:p>
        </p:txBody>
      </p:sp>
    </p:spTree>
    <p:extLst>
      <p:ext uri="{BB962C8B-B14F-4D97-AF65-F5344CB8AC3E}">
        <p14:creationId xmlns:p14="http://schemas.microsoft.com/office/powerpoint/2010/main" val="99065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Review the goals and expectations you established with your students under normal conditions (e.g. face-to-face interactions, regular check-ins, group meetings,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Identify which of these goals and expectations are important to maintain and which may need to be reprioritized and redefined.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providing a structure for online mentoring and negotiating explicit expectations and agreements at the outset of the mentoring relationship has been seen as an important strategy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Consider how new constraints (available time, remote work, new stressors) may factor into how mutually understood expectations can be met, how individual and shared goals can be achieved, and within what time frame.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600"/>
              </a:spcAft>
              <a:buFont typeface="+mj-lt"/>
              <a:buAutoNum type="alpha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Communicate clear expectations for your students (as clear as you can under rapidly changing circumstances).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do you plan to communicate with students, individually and in groups? (Email? Zoom? Slack? Phone? Facetime? Skype?)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often can students expect to hear from you? Schedule regular check-in times for one-on-one meetings.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60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Maintaining consistency of mentoring interactions, as well as frequency, was also important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often do you want to hear from your students for check-ins and progress updates?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Maintain regular, virtual lab meetings, as well as social times such as virtual coffee hours and virtual lunches.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do you want students to do regarding research and writing? Any modifications? What degree of flexibility?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what schedule do you expect progress to be made? Again, with what modifications and flexibility? Consider asking for written progress reports. Keep track of progress with structure, e.g. pre-meeting summary of key tasks; pre-meeting report on accomplishments, obstacles, questions for discussion.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Advice is to create smaller, well-defined deadlines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To help understand underlying issues (if any), make sure spend time discussing </a:t>
            </a:r>
            <a:r>
              <a:rPr lang="en-US" sz="1200" i="1" dirty="0">
                <a:effectLst/>
                <a:latin typeface="Calibri" panose="020F0502020204030204" pitchFamily="34" charset="0"/>
                <a:ea typeface="Calibri" panose="020F0502020204030204" pitchFamily="34" charset="0"/>
                <a:cs typeface="Calibri" panose="020F0502020204030204" pitchFamily="34" charset="0"/>
              </a:rPr>
              <a:t>the process</a:t>
            </a:r>
            <a:r>
              <a:rPr lang="en-US" sz="1200" dirty="0">
                <a:effectLst/>
                <a:latin typeface="Calibri" panose="020F0502020204030204" pitchFamily="34" charset="0"/>
                <a:ea typeface="Calibri" panose="020F0502020204030204" pitchFamily="34" charset="0"/>
                <a:cs typeface="Calibri" panose="020F0502020204030204" pitchFamily="34" charset="0"/>
              </a:rPr>
              <a:t> of doing work in addition to research work outcomes.  (example:   not just when data analysis is due, but how to do it, likely challenges; not just when a paper draft should be in, but what might be strategies for approaching the task)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750"/>
              </a:spcAft>
              <a:buFont typeface="+mj-lt"/>
              <a:buAutoNum type="arabicPeriod"/>
            </a:pPr>
            <a:r>
              <a:rPr lang="en-US" sz="1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Set and maintain boundaries.</a:t>
            </a:r>
            <a:r>
              <a:rPr lang="en-US" sz="12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You don't have to be "on" and available every minute of every day if instruction and advising is happening remotely. Just as you normally would, you can limit the times you check email and have a grace period for responding to student inquiries. The difference here might be articulating these boundaries again and more explicitly. Remember that your graduate students are also learning from you what academic mentoring should look like, so this can be a great opportunity to teach them about boundaries so that they can practice it themselves as instructors and academics.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Segoe UI" panose="020B0502040204020203" pitchFamily="34" charset="0"/>
              </a:rPr>
              <a:t>Consider virtual office hours dedicated to grad students so that students can drop in to speak with you. If necessary to discuss something confidential during that time, go to break out room or schedule a one-on-one meeting.</a:t>
            </a:r>
            <a:endParaRPr lang="en-US" sz="1800" dirty="0">
              <a:effectLst/>
              <a:latin typeface="Arial" panose="020B0604020202020204" pitchFamily="34" charset="0"/>
            </a:endParaRPr>
          </a:p>
          <a:p>
            <a:pPr marL="45720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9</a:t>
            </a:fld>
            <a:endParaRPr lang="en-US"/>
          </a:p>
        </p:txBody>
      </p:sp>
    </p:spTree>
    <p:extLst>
      <p:ext uri="{BB962C8B-B14F-4D97-AF65-F5344CB8AC3E}">
        <p14:creationId xmlns:p14="http://schemas.microsoft.com/office/powerpoint/2010/main" val="349805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Consider group mentoring sessions to reduce isolation in trainees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sense of community positively influenced the experience of being an online graduate student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If feasible, pair mentees with more senior students for support and knowledge sharing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Continue to acknowledge the uncertain times and psychological distress students (and their faculty advisors and mentors) are experiencing.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invite students to share how they are doing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 responsive to students’ concerns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10</a:t>
            </a:fld>
            <a:endParaRPr lang="en-US"/>
          </a:p>
        </p:txBody>
      </p:sp>
    </p:spTree>
    <p:extLst>
      <p:ext uri="{BB962C8B-B14F-4D97-AF65-F5344CB8AC3E}">
        <p14:creationId xmlns:p14="http://schemas.microsoft.com/office/powerpoint/2010/main" val="2192737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perhaps the aspect of remote/hybrid time management is a skill that should be embedded in the e-mentoring relationship. That is, as we train our students regarding the subject matter and methods of our professions along with preparing for jobs in our fields, we should consider how time management, particularly within a remote or hybrid environment is critical not only for success while in their graduate programs but also for success in their careers (at least for the foreseeable futures... if not forever, as work evolves more toward a remote/hybrid environment). We can achieve this goal by not only direct instruction via creating deadlines, expectations, and norms for responding to communications, but also by modeling it in our own behaviors.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039A348-E246-442C-80DE-A14FFBF70DCD}" type="slidenum">
              <a:rPr lang="en-US" smtClean="0"/>
              <a:t>11</a:t>
            </a:fld>
            <a:endParaRPr lang="en-US"/>
          </a:p>
        </p:txBody>
      </p:sp>
    </p:spTree>
    <p:extLst>
      <p:ext uri="{BB962C8B-B14F-4D97-AF65-F5344CB8AC3E}">
        <p14:creationId xmlns:p14="http://schemas.microsoft.com/office/powerpoint/2010/main" val="884170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B1DA-25E0-4707-8978-5A769A3AC8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711BA1-2C82-4053-9370-5AC01DD71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5306CB-21F3-44A9-A273-9CC348639AC8}"/>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91BD4A73-E230-4828-879A-3883C201A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1A92F-13B2-425A-A382-26F461848439}"/>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385939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F0F44-DC58-4611-A954-D97BB68201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870B83-6B7B-4F0E-B026-8FEA38E1D6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E250B-EBA5-42F7-8557-F4C6B0CF9F88}"/>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9B225BA0-B545-4C77-9716-4F2BEDF19A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BC689-6D0E-41D9-B7E8-E4CEE5D76993}"/>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62008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A4598-6229-40D4-8A36-EF3025BE2E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B2ED98-35A4-44C3-A7BC-95313EB7D5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2B046-6269-4F79-9203-2076412B7DC2}"/>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18EF3862-1D8A-4A5B-B66B-D3E4DC6885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A9B42-DEFB-4257-A755-35B498E959DB}"/>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57406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2378-2FA6-4E35-A936-8A744071C0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2CAF80-DEBE-4E0B-87D6-622516685B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B5299-9F20-4078-9857-BF5AA56011F7}"/>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F8BB3F98-165F-459A-9751-06529C86E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BF657-E2E3-4603-AB0D-D694DA8C89F8}"/>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180349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DA744-5E3A-476D-B030-D0C277515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637C08-1209-46C2-8B74-55CA8779A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D3A98-44BD-4E88-8F13-36BDF0CB6E23}"/>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E3EEF16D-D52F-427E-9FF4-3BFA69F29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D7C4-46A9-496D-BC63-80BEB7BB0F2F}"/>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315170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473D-BEB3-4199-92FB-F8D3FE366E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037A3F-9C25-4908-A7F1-5C8D800783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0E498D-18B5-47A1-A915-2D5D87EDA4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7338BE-41C4-4FFE-BE76-8600E7219A96}"/>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6" name="Footer Placeholder 5">
            <a:extLst>
              <a:ext uri="{FF2B5EF4-FFF2-40B4-BE49-F238E27FC236}">
                <a16:creationId xmlns:a16="http://schemas.microsoft.com/office/drawing/2014/main" id="{1EAD8551-ADC5-46D3-BA9A-9E45092020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017D7-992C-470A-8477-05BCAF6A88BE}"/>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147925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6DFC-6B1F-4CB0-8D02-7C8A4F8FB8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F19889-E86C-4D61-BBC9-EBA445C7DA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677AEC-08DF-4555-A7BD-3EDC82893E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B7934-7611-4463-9160-E0EBC68AD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D04B86-4C03-4291-AEA8-F81D730D20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45F84B-BAB1-481C-9785-7617CFD8C5B9}"/>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8" name="Footer Placeholder 7">
            <a:extLst>
              <a:ext uri="{FF2B5EF4-FFF2-40B4-BE49-F238E27FC236}">
                <a16:creationId xmlns:a16="http://schemas.microsoft.com/office/drawing/2014/main" id="{3B99BAFB-30E6-4009-B28C-AB2B7470AF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0DE813-355F-4928-A515-61A5629AE2E8}"/>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95541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433B-41DB-4B1E-B201-B5E2776AED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92BDF0-305C-48FE-86A9-E0F1B0019712}"/>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4" name="Footer Placeholder 3">
            <a:extLst>
              <a:ext uri="{FF2B5EF4-FFF2-40B4-BE49-F238E27FC236}">
                <a16:creationId xmlns:a16="http://schemas.microsoft.com/office/drawing/2014/main" id="{01647087-E633-4A48-BCFC-0ACA52F655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AC1722-9669-42C0-B74B-DDA7245BFF52}"/>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534257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794E8-CA56-4FF2-B418-466A82FDDA26}"/>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3" name="Footer Placeholder 2">
            <a:extLst>
              <a:ext uri="{FF2B5EF4-FFF2-40B4-BE49-F238E27FC236}">
                <a16:creationId xmlns:a16="http://schemas.microsoft.com/office/drawing/2014/main" id="{AD776EAF-CDF7-4C58-91CD-3029CDD84C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6AD23C-BA9F-4AD9-904A-A9B18ADA47FD}"/>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10297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E95E-7403-4B86-B9E0-3BFBD707F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95ADC-085F-4CED-9BD0-3FAC3B72A9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728EA2-B02B-4A95-B325-228873526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52CF8-D005-49C2-A2B5-3C756BEBEB09}"/>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6" name="Footer Placeholder 5">
            <a:extLst>
              <a:ext uri="{FF2B5EF4-FFF2-40B4-BE49-F238E27FC236}">
                <a16:creationId xmlns:a16="http://schemas.microsoft.com/office/drawing/2014/main" id="{C9FAF9B6-3797-4823-950A-09DE2531D7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2A2260-26F3-4838-BB32-7195A8CC604C}"/>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334376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D240-37D0-4597-ACDC-C9BE3D6055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000080-6B39-40E9-9D70-F36805189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91ABA2-E01F-4958-B7AB-782DBC96F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4AADD-28F5-4492-A1CC-33142F7FB76F}"/>
              </a:ext>
            </a:extLst>
          </p:cNvPr>
          <p:cNvSpPr>
            <a:spLocks noGrp="1"/>
          </p:cNvSpPr>
          <p:nvPr>
            <p:ph type="dt" sz="half" idx="10"/>
          </p:nvPr>
        </p:nvSpPr>
        <p:spPr/>
        <p:txBody>
          <a:bodyPr/>
          <a:lstStyle/>
          <a:p>
            <a:fld id="{9CD6F6D5-8E6C-4290-970D-3F594E93DF9A}" type="datetimeFigureOut">
              <a:rPr lang="en-US" smtClean="0"/>
              <a:t>11/22/2021</a:t>
            </a:fld>
            <a:endParaRPr lang="en-US"/>
          </a:p>
        </p:txBody>
      </p:sp>
      <p:sp>
        <p:nvSpPr>
          <p:cNvPr id="6" name="Footer Placeholder 5">
            <a:extLst>
              <a:ext uri="{FF2B5EF4-FFF2-40B4-BE49-F238E27FC236}">
                <a16:creationId xmlns:a16="http://schemas.microsoft.com/office/drawing/2014/main" id="{7F5B2127-C1C0-4271-8E7B-14B4A0CE1A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AC93C5-E7ED-45F8-849C-A762958C06A1}"/>
              </a:ext>
            </a:extLst>
          </p:cNvPr>
          <p:cNvSpPr>
            <a:spLocks noGrp="1"/>
          </p:cNvSpPr>
          <p:nvPr>
            <p:ph type="sldNum" sz="quarter" idx="12"/>
          </p:nvPr>
        </p:nvSpPr>
        <p:spPr/>
        <p:txBody>
          <a:bodyPr/>
          <a:lstStyle/>
          <a:p>
            <a:fld id="{DC439D53-F9B4-46C1-98D7-4DA3FC0DEE55}" type="slidenum">
              <a:rPr lang="en-US" smtClean="0"/>
              <a:t>‹#›</a:t>
            </a:fld>
            <a:endParaRPr lang="en-US"/>
          </a:p>
        </p:txBody>
      </p:sp>
    </p:spTree>
    <p:extLst>
      <p:ext uri="{BB962C8B-B14F-4D97-AF65-F5344CB8AC3E}">
        <p14:creationId xmlns:p14="http://schemas.microsoft.com/office/powerpoint/2010/main" val="295332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74432-69CD-4A78-A73B-074B6B981D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AD1879-2FA7-4839-8428-4D637E0E6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4FAB2-3677-4870-B438-31C1376ABE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6F6D5-8E6C-4290-970D-3F594E93DF9A}" type="datetimeFigureOut">
              <a:rPr lang="en-US" smtClean="0"/>
              <a:t>11/22/2021</a:t>
            </a:fld>
            <a:endParaRPr lang="en-US"/>
          </a:p>
        </p:txBody>
      </p:sp>
      <p:sp>
        <p:nvSpPr>
          <p:cNvPr id="5" name="Footer Placeholder 4">
            <a:extLst>
              <a:ext uri="{FF2B5EF4-FFF2-40B4-BE49-F238E27FC236}">
                <a16:creationId xmlns:a16="http://schemas.microsoft.com/office/drawing/2014/main" id="{D7B52E8E-005A-43B7-864F-6CC941215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2C9C45-A7DE-46FD-A5A1-D9EB73E30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39D53-F9B4-46C1-98D7-4DA3FC0DEE55}" type="slidenum">
              <a:rPr lang="en-US" smtClean="0"/>
              <a:t>‹#›</a:t>
            </a:fld>
            <a:endParaRPr lang="en-US"/>
          </a:p>
        </p:txBody>
      </p:sp>
    </p:spTree>
    <p:extLst>
      <p:ext uri="{BB962C8B-B14F-4D97-AF65-F5344CB8AC3E}">
        <p14:creationId xmlns:p14="http://schemas.microsoft.com/office/powerpoint/2010/main" val="2326813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Virtual Mentoring for Employees | Insala">
            <a:extLst>
              <a:ext uri="{FF2B5EF4-FFF2-40B4-BE49-F238E27FC236}">
                <a16:creationId xmlns:a16="http://schemas.microsoft.com/office/drawing/2014/main" id="{1099769B-F780-4F6D-85D1-33D452942F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004" r="9928" b="2"/>
          <a:stretch/>
        </p:blipFill>
        <p:spPr bwMode="auto">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a:noFill/>
          <a:extLst>
            <a:ext uri="{909E8E84-426E-40DD-AFC4-6F175D3DCCD1}">
              <a14:hiddenFill xmlns:a14="http://schemas.microsoft.com/office/drawing/2010/main">
                <a:solidFill>
                  <a:srgbClr val="FFFFFF"/>
                </a:solidFill>
              </a14:hiddenFill>
            </a:ext>
          </a:extLst>
        </p:spPr>
      </p:pic>
      <p:sp>
        <p:nvSpPr>
          <p:cNvPr id="71" name="Freeform: Shape 70">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Subtitle 2">
            <a:extLst>
              <a:ext uri="{FF2B5EF4-FFF2-40B4-BE49-F238E27FC236}">
                <a16:creationId xmlns:a16="http://schemas.microsoft.com/office/drawing/2014/main" id="{42D98186-A8E1-44D3-870A-8EE747EBB03A}"/>
              </a:ext>
            </a:extLst>
          </p:cNvPr>
          <p:cNvSpPr>
            <a:spLocks noGrp="1"/>
          </p:cNvSpPr>
          <p:nvPr>
            <p:ph type="subTitle" idx="1"/>
          </p:nvPr>
        </p:nvSpPr>
        <p:spPr>
          <a:xfrm>
            <a:off x="5986272" y="3651047"/>
            <a:ext cx="5370576" cy="911117"/>
          </a:xfrm>
        </p:spPr>
        <p:txBody>
          <a:bodyPr>
            <a:normAutofit/>
          </a:bodyPr>
          <a:lstStyle/>
          <a:p>
            <a:pPr algn="l"/>
            <a:r>
              <a:rPr lang="en-US" sz="2000">
                <a:solidFill>
                  <a:srgbClr val="FFFFFF"/>
                </a:solidFill>
              </a:rPr>
              <a:t>November 11, 2021</a:t>
            </a:r>
          </a:p>
        </p:txBody>
      </p:sp>
      <p:sp>
        <p:nvSpPr>
          <p:cNvPr id="2" name="Title 1">
            <a:extLst>
              <a:ext uri="{FF2B5EF4-FFF2-40B4-BE49-F238E27FC236}">
                <a16:creationId xmlns:a16="http://schemas.microsoft.com/office/drawing/2014/main" id="{E6AF82D3-DD7A-408C-9BE7-B98157F7775F}"/>
              </a:ext>
            </a:extLst>
          </p:cNvPr>
          <p:cNvSpPr>
            <a:spLocks noGrp="1"/>
          </p:cNvSpPr>
          <p:nvPr>
            <p:ph type="ctrTitle"/>
          </p:nvPr>
        </p:nvSpPr>
        <p:spPr>
          <a:xfrm>
            <a:off x="5673747" y="1408814"/>
            <a:ext cx="5683102" cy="2235277"/>
          </a:xfrm>
        </p:spPr>
        <p:txBody>
          <a:bodyPr>
            <a:normAutofit/>
          </a:bodyPr>
          <a:lstStyle/>
          <a:p>
            <a:pPr algn="l"/>
            <a:r>
              <a:rPr lang="en-US" sz="5400" dirty="0">
                <a:solidFill>
                  <a:srgbClr val="FFFFFF"/>
                </a:solidFill>
              </a:rPr>
              <a:t>Remote mentoring</a:t>
            </a:r>
            <a:br>
              <a:rPr lang="en-US" sz="5400" dirty="0">
                <a:solidFill>
                  <a:srgbClr val="FFFFFF"/>
                </a:solidFill>
              </a:rPr>
            </a:br>
            <a:r>
              <a:rPr lang="en-US" sz="5400" dirty="0">
                <a:solidFill>
                  <a:srgbClr val="FFFFFF"/>
                </a:solidFill>
              </a:rPr>
              <a:t>Lunch and Learn</a:t>
            </a:r>
          </a:p>
        </p:txBody>
      </p:sp>
    </p:spTree>
    <p:extLst>
      <p:ext uri="{BB962C8B-B14F-4D97-AF65-F5344CB8AC3E}">
        <p14:creationId xmlns:p14="http://schemas.microsoft.com/office/powerpoint/2010/main" val="4257040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0C5D7D3-7CEF-4359-B560-42EC37B6F794}"/>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Community strategies</a:t>
            </a:r>
          </a:p>
        </p:txBody>
      </p:sp>
      <p:graphicFrame>
        <p:nvGraphicFramePr>
          <p:cNvPr id="5" name="Content Placeholder 2">
            <a:extLst>
              <a:ext uri="{FF2B5EF4-FFF2-40B4-BE49-F238E27FC236}">
                <a16:creationId xmlns:a16="http://schemas.microsoft.com/office/drawing/2014/main" id="{B1D7B920-48C3-49D6-B02A-BD0A5B51C9C4}"/>
              </a:ext>
            </a:extLst>
          </p:cNvPr>
          <p:cNvGraphicFramePr>
            <a:graphicFrameLocks noGrp="1"/>
          </p:cNvGraphicFramePr>
          <p:nvPr>
            <p:ph idx="1"/>
            <p:extLst>
              <p:ext uri="{D42A27DB-BD31-4B8C-83A1-F6EECF244321}">
                <p14:modId xmlns:p14="http://schemas.microsoft.com/office/powerpoint/2010/main" val="256983219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872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A0AD2E-2DCE-4F28-BCA6-F73048FE72DF}"/>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Preparing for a remote/hybrid environment </a:t>
            </a:r>
          </a:p>
        </p:txBody>
      </p:sp>
    </p:spTree>
    <p:extLst>
      <p:ext uri="{BB962C8B-B14F-4D97-AF65-F5344CB8AC3E}">
        <p14:creationId xmlns:p14="http://schemas.microsoft.com/office/powerpoint/2010/main" val="286952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5CBE3-5F37-40BE-A3A7-5F65F00934E5}"/>
              </a:ext>
            </a:extLst>
          </p:cNvPr>
          <p:cNvSpPr>
            <a:spLocks noGrp="1"/>
          </p:cNvSpPr>
          <p:nvPr>
            <p:ph type="title"/>
          </p:nvPr>
        </p:nvSpPr>
        <p:spPr>
          <a:xfrm>
            <a:off x="524741" y="620392"/>
            <a:ext cx="3808268" cy="5504688"/>
          </a:xfrm>
        </p:spPr>
        <p:txBody>
          <a:bodyPr>
            <a:normAutofit/>
          </a:bodyPr>
          <a:lstStyle/>
          <a:p>
            <a:r>
              <a:rPr lang="en-US" sz="5100">
                <a:solidFill>
                  <a:schemeClr val="accent5"/>
                </a:solidFill>
              </a:rPr>
              <a:t>New mentoring relationships</a:t>
            </a:r>
          </a:p>
        </p:txBody>
      </p:sp>
      <p:graphicFrame>
        <p:nvGraphicFramePr>
          <p:cNvPr id="5" name="Content Placeholder 2">
            <a:extLst>
              <a:ext uri="{FF2B5EF4-FFF2-40B4-BE49-F238E27FC236}">
                <a16:creationId xmlns:a16="http://schemas.microsoft.com/office/drawing/2014/main" id="{CBD11DF5-37AE-47AF-9A33-502F49C1A252}"/>
              </a:ext>
            </a:extLst>
          </p:cNvPr>
          <p:cNvGraphicFramePr>
            <a:graphicFrameLocks noGrp="1"/>
          </p:cNvGraphicFramePr>
          <p:nvPr>
            <p:ph idx="1"/>
            <p:extLst>
              <p:ext uri="{D42A27DB-BD31-4B8C-83A1-F6EECF244321}">
                <p14:modId xmlns:p14="http://schemas.microsoft.com/office/powerpoint/2010/main" val="106967326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660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4" descr="Many question marks on black background">
            <a:extLst>
              <a:ext uri="{FF2B5EF4-FFF2-40B4-BE49-F238E27FC236}">
                <a16:creationId xmlns:a16="http://schemas.microsoft.com/office/drawing/2014/main" id="{482ECFE4-A1B5-46FC-B6F9-A51370245948}"/>
              </a:ext>
            </a:extLst>
          </p:cNvPr>
          <p:cNvPicPr>
            <a:picLocks noChangeAspect="1"/>
          </p:cNvPicPr>
          <p:nvPr/>
        </p:nvPicPr>
        <p:blipFill rotWithShape="1">
          <a:blip r:embed="rId2"/>
          <a:srcRect t="7787"/>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A905D5-85D3-425B-91D6-E3F8AD153D4D}"/>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Questions?</a:t>
            </a:r>
          </a:p>
        </p:txBody>
      </p:sp>
    </p:spTree>
    <p:extLst>
      <p:ext uri="{BB962C8B-B14F-4D97-AF65-F5344CB8AC3E}">
        <p14:creationId xmlns:p14="http://schemas.microsoft.com/office/powerpoint/2010/main" val="77633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1ADC934-F443-4C74-918F-CF502FEAC518}"/>
              </a:ext>
            </a:extLst>
          </p:cNvPr>
          <p:cNvSpPr>
            <a:spLocks noGrp="1"/>
          </p:cNvSpPr>
          <p:nvPr>
            <p:ph type="title"/>
          </p:nvPr>
        </p:nvSpPr>
        <p:spPr>
          <a:xfrm>
            <a:off x="804672" y="640080"/>
            <a:ext cx="3282696" cy="5257800"/>
          </a:xfrm>
        </p:spPr>
        <p:txBody>
          <a:bodyPr>
            <a:normAutofit/>
          </a:bodyPr>
          <a:lstStyle/>
          <a:p>
            <a:r>
              <a:rPr lang="en-US">
                <a:solidFill>
                  <a:schemeClr val="bg1"/>
                </a:solidFill>
              </a:rPr>
              <a:t>Welcome</a:t>
            </a:r>
          </a:p>
        </p:txBody>
      </p:sp>
      <p:sp>
        <p:nvSpPr>
          <p:cNvPr id="3" name="Content Placeholder 2">
            <a:extLst>
              <a:ext uri="{FF2B5EF4-FFF2-40B4-BE49-F238E27FC236}">
                <a16:creationId xmlns:a16="http://schemas.microsoft.com/office/drawing/2014/main" id="{6DF51D34-7BC6-487A-8470-BC6B9BC6C172}"/>
              </a:ext>
            </a:extLst>
          </p:cNvPr>
          <p:cNvSpPr>
            <a:spLocks noGrp="1"/>
          </p:cNvSpPr>
          <p:nvPr>
            <p:ph idx="1"/>
          </p:nvPr>
        </p:nvSpPr>
        <p:spPr>
          <a:xfrm>
            <a:off x="5358384" y="640081"/>
            <a:ext cx="6024654" cy="5257800"/>
          </a:xfrm>
        </p:spPr>
        <p:txBody>
          <a:bodyPr anchor="ctr">
            <a:normAutofit/>
          </a:bodyPr>
          <a:lstStyle/>
          <a:p>
            <a:r>
              <a:rPr lang="en-US" sz="2400"/>
              <a:t>Mentoring liaisons for College of Social Science</a:t>
            </a:r>
          </a:p>
          <a:p>
            <a:pPr lvl="1"/>
            <a:r>
              <a:rPr lang="en-US" dirty="0"/>
              <a:t>Angela Hall, HRLR</a:t>
            </a:r>
          </a:p>
          <a:p>
            <a:pPr lvl="1"/>
            <a:r>
              <a:rPr lang="en-US" dirty="0"/>
              <a:t>Ann Marie Ryan, Psychology</a:t>
            </a:r>
          </a:p>
        </p:txBody>
      </p:sp>
    </p:spTree>
    <p:extLst>
      <p:ext uri="{BB962C8B-B14F-4D97-AF65-F5344CB8AC3E}">
        <p14:creationId xmlns:p14="http://schemas.microsoft.com/office/powerpoint/2010/main" val="114716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D09574-D2FE-4AEB-8E86-9BE634AA29B6}"/>
              </a:ext>
            </a:extLst>
          </p:cNvPr>
          <p:cNvSpPr>
            <a:spLocks noGrp="1"/>
          </p:cNvSpPr>
          <p:nvPr>
            <p:ph type="title"/>
          </p:nvPr>
        </p:nvSpPr>
        <p:spPr>
          <a:xfrm>
            <a:off x="838201" y="624568"/>
            <a:ext cx="3351755" cy="5412920"/>
          </a:xfrm>
        </p:spPr>
        <p:txBody>
          <a:bodyPr>
            <a:normAutofit/>
          </a:bodyPr>
          <a:lstStyle/>
          <a:p>
            <a:r>
              <a:rPr lang="en-US" sz="4000">
                <a:solidFill>
                  <a:schemeClr val="bg1"/>
                </a:solidFill>
              </a:rPr>
              <a:t>Focus</a:t>
            </a:r>
          </a:p>
        </p:txBody>
      </p:sp>
      <p:graphicFrame>
        <p:nvGraphicFramePr>
          <p:cNvPr id="5" name="Content Placeholder 2">
            <a:extLst>
              <a:ext uri="{FF2B5EF4-FFF2-40B4-BE49-F238E27FC236}">
                <a16:creationId xmlns:a16="http://schemas.microsoft.com/office/drawing/2014/main" id="{E72DE057-A6B8-4497-B3AD-30E677E19F1F}"/>
              </a:ext>
            </a:extLst>
          </p:cNvPr>
          <p:cNvGraphicFramePr>
            <a:graphicFrameLocks noGrp="1"/>
          </p:cNvGraphicFramePr>
          <p:nvPr>
            <p:ph idx="1"/>
            <p:extLst>
              <p:ext uri="{D42A27DB-BD31-4B8C-83A1-F6EECF244321}">
                <p14:modId xmlns:p14="http://schemas.microsoft.com/office/powerpoint/2010/main" val="1545616663"/>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230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enefits and Risks of Using Live Web Chat | Momentum Partnership">
            <a:extLst>
              <a:ext uri="{FF2B5EF4-FFF2-40B4-BE49-F238E27FC236}">
                <a16:creationId xmlns:a16="http://schemas.microsoft.com/office/drawing/2014/main" id="{0FBDEF97-6AA7-470C-90D8-0D914426236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10" r="20416" b="578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254C56-70E5-4F27-8FFE-23184BAFE3E6}"/>
              </a:ext>
            </a:extLst>
          </p:cNvPr>
          <p:cNvSpPr>
            <a:spLocks noGrp="1"/>
          </p:cNvSpPr>
          <p:nvPr>
            <p:ph type="title"/>
          </p:nvPr>
        </p:nvSpPr>
        <p:spPr>
          <a:xfrm>
            <a:off x="371094" y="1161288"/>
            <a:ext cx="3438144" cy="1124712"/>
          </a:xfrm>
        </p:spPr>
        <p:txBody>
          <a:bodyPr anchor="b">
            <a:normAutofit/>
          </a:bodyPr>
          <a:lstStyle/>
          <a:p>
            <a:r>
              <a:rPr lang="en-US" sz="2800"/>
              <a:t>Chat bomb</a:t>
            </a:r>
          </a:p>
        </p:txBody>
      </p:sp>
      <p:sp>
        <p:nvSpPr>
          <p:cNvPr id="75" name="Rectangle 7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F210505-30CD-42BD-9EBE-F613FF3D0DF3}"/>
              </a:ext>
            </a:extLst>
          </p:cNvPr>
          <p:cNvSpPr>
            <a:spLocks noGrp="1"/>
          </p:cNvSpPr>
          <p:nvPr>
            <p:ph idx="1"/>
          </p:nvPr>
        </p:nvSpPr>
        <p:spPr>
          <a:xfrm>
            <a:off x="371094" y="2718054"/>
            <a:ext cx="3438906" cy="3207258"/>
          </a:xfrm>
        </p:spPr>
        <p:txBody>
          <a:bodyPr anchor="t">
            <a:normAutofit/>
          </a:bodyPr>
          <a:lstStyle/>
          <a:p>
            <a:r>
              <a:rPr lang="en-US" sz="1700" dirty="0"/>
              <a:t>Type answer in chat but don’t hit return until we say go</a:t>
            </a:r>
          </a:p>
          <a:p>
            <a:pPr marL="0" indent="0">
              <a:buNone/>
            </a:pPr>
            <a:endParaRPr lang="en-US" sz="1700" dirty="0"/>
          </a:p>
          <a:p>
            <a:r>
              <a:rPr lang="en-US" sz="1700" dirty="0"/>
              <a:t>What are challenges you have faced with remote mentoring (or ones that you are worried about)?</a:t>
            </a:r>
          </a:p>
        </p:txBody>
      </p:sp>
    </p:spTree>
    <p:extLst>
      <p:ext uri="{BB962C8B-B14F-4D97-AF65-F5344CB8AC3E}">
        <p14:creationId xmlns:p14="http://schemas.microsoft.com/office/powerpoint/2010/main" val="367468084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92EA2DB5-3DCE-4A0D-A62D-D29FC5CB6311}"/>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What are common challenge in remote mentoring?</a:t>
            </a:r>
          </a:p>
        </p:txBody>
      </p:sp>
      <p:graphicFrame>
        <p:nvGraphicFramePr>
          <p:cNvPr id="13" name="Content Placeholder 2">
            <a:extLst>
              <a:ext uri="{FF2B5EF4-FFF2-40B4-BE49-F238E27FC236}">
                <a16:creationId xmlns:a16="http://schemas.microsoft.com/office/drawing/2014/main" id="{E9DF0D7D-DA69-42CA-A1F6-6D35FDBAC6D6}"/>
              </a:ext>
            </a:extLst>
          </p:cNvPr>
          <p:cNvGraphicFramePr>
            <a:graphicFrameLocks noGrp="1"/>
          </p:cNvGraphicFramePr>
          <p:nvPr>
            <p:ph idx="1"/>
            <p:extLst>
              <p:ext uri="{D42A27DB-BD31-4B8C-83A1-F6EECF244321}">
                <p14:modId xmlns:p14="http://schemas.microsoft.com/office/powerpoint/2010/main" val="225984019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269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54C56-70E5-4F27-8FFE-23184BAFE3E6}"/>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Chat bomb</a:t>
            </a:r>
          </a:p>
        </p:txBody>
      </p:sp>
      <p:sp>
        <p:nvSpPr>
          <p:cNvPr id="3" name="Content Placeholder 2">
            <a:extLst>
              <a:ext uri="{FF2B5EF4-FFF2-40B4-BE49-F238E27FC236}">
                <a16:creationId xmlns:a16="http://schemas.microsoft.com/office/drawing/2014/main" id="{6F210505-30CD-42BD-9EBE-F613FF3D0DF3}"/>
              </a:ext>
            </a:extLst>
          </p:cNvPr>
          <p:cNvSpPr>
            <a:spLocks noGrp="1"/>
          </p:cNvSpPr>
          <p:nvPr>
            <p:ph idx="1"/>
          </p:nvPr>
        </p:nvSpPr>
        <p:spPr>
          <a:xfrm>
            <a:off x="7464612" y="4750893"/>
            <a:ext cx="4087305" cy="1147863"/>
          </a:xfrm>
        </p:spPr>
        <p:txBody>
          <a:bodyPr vert="horz" lIns="91440" tIns="45720" rIns="91440" bIns="45720" rtlCol="0" anchor="t">
            <a:noAutofit/>
          </a:bodyPr>
          <a:lstStyle/>
          <a:p>
            <a:pPr marL="0" indent="0">
              <a:buNone/>
            </a:pPr>
            <a:r>
              <a:rPr lang="en-US" sz="3200" dirty="0"/>
              <a:t>How might remote mentoring enhance your effectiveness as a mentor?</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Benefits and Risks of Using Live Web Chat | Momentum Partnership">
            <a:extLst>
              <a:ext uri="{FF2B5EF4-FFF2-40B4-BE49-F238E27FC236}">
                <a16:creationId xmlns:a16="http://schemas.microsoft.com/office/drawing/2014/main" id="{0FBDEF97-6AA7-470C-90D8-0D914426236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46" r="14582"/>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99021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BF84161-84FF-4EC5-A9CE-5E3468FB7466}"/>
              </a:ext>
            </a:extLst>
          </p:cNvPr>
          <p:cNvSpPr>
            <a:spLocks noGrp="1"/>
          </p:cNvSpPr>
          <p:nvPr>
            <p:ph type="title"/>
          </p:nvPr>
        </p:nvSpPr>
        <p:spPr>
          <a:xfrm>
            <a:off x="535020" y="685800"/>
            <a:ext cx="2780271" cy="5105400"/>
          </a:xfrm>
        </p:spPr>
        <p:txBody>
          <a:bodyPr>
            <a:normAutofit/>
          </a:bodyPr>
          <a:lstStyle/>
          <a:p>
            <a:r>
              <a:rPr lang="en-US" sz="3400">
                <a:solidFill>
                  <a:srgbClr val="FFFFFF"/>
                </a:solidFill>
              </a:rPr>
              <a:t>How can remote mentoring enhance effectiveness?</a:t>
            </a:r>
          </a:p>
        </p:txBody>
      </p:sp>
      <p:graphicFrame>
        <p:nvGraphicFramePr>
          <p:cNvPr id="5" name="Content Placeholder 2">
            <a:extLst>
              <a:ext uri="{FF2B5EF4-FFF2-40B4-BE49-F238E27FC236}">
                <a16:creationId xmlns:a16="http://schemas.microsoft.com/office/drawing/2014/main" id="{C21F6B3E-409D-4904-B752-D0532DB58B15}"/>
              </a:ext>
            </a:extLst>
          </p:cNvPr>
          <p:cNvGraphicFramePr>
            <a:graphicFrameLocks noGrp="1"/>
          </p:cNvGraphicFramePr>
          <p:nvPr>
            <p:ph idx="1"/>
            <p:extLst>
              <p:ext uri="{D42A27DB-BD31-4B8C-83A1-F6EECF244321}">
                <p14:modId xmlns:p14="http://schemas.microsoft.com/office/powerpoint/2010/main" val="366665284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952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7E1F9D-575B-4701-8DAF-07629B3D1FA1}"/>
              </a:ext>
            </a:extLst>
          </p:cNvPr>
          <p:cNvSpPr>
            <a:spLocks noGrp="1"/>
          </p:cNvSpPr>
          <p:nvPr>
            <p:ph type="title"/>
          </p:nvPr>
        </p:nvSpPr>
        <p:spPr>
          <a:xfrm>
            <a:off x="838200" y="365125"/>
            <a:ext cx="10515600" cy="1306443"/>
          </a:xfrm>
        </p:spPr>
        <p:txBody>
          <a:bodyPr>
            <a:normAutofit/>
          </a:bodyPr>
          <a:lstStyle/>
          <a:p>
            <a:r>
              <a:rPr lang="en-US" sz="4000"/>
              <a:t>How can you be strategic in your approach to remote mentoring?</a:t>
            </a:r>
          </a:p>
        </p:txBody>
      </p:sp>
      <p:sp>
        <p:nvSpPr>
          <p:cNvPr id="3" name="Content Placeholder 2">
            <a:extLst>
              <a:ext uri="{FF2B5EF4-FFF2-40B4-BE49-F238E27FC236}">
                <a16:creationId xmlns:a16="http://schemas.microsoft.com/office/drawing/2014/main" id="{DF9D9604-FEE0-4738-B5DB-FC7831D666FE}"/>
              </a:ext>
            </a:extLst>
          </p:cNvPr>
          <p:cNvSpPr>
            <a:spLocks noGrp="1"/>
          </p:cNvSpPr>
          <p:nvPr>
            <p:ph idx="1"/>
          </p:nvPr>
        </p:nvSpPr>
        <p:spPr>
          <a:xfrm>
            <a:off x="838200" y="1825625"/>
            <a:ext cx="4152774" cy="4303464"/>
          </a:xfrm>
        </p:spPr>
        <p:txBody>
          <a:bodyPr>
            <a:normAutofit/>
          </a:bodyPr>
          <a:lstStyle/>
          <a:p>
            <a:endParaRPr lang="en-US" sz="2000" dirty="0"/>
          </a:p>
        </p:txBody>
      </p:sp>
      <p:pic>
        <p:nvPicPr>
          <p:cNvPr id="3074" name="Picture 2" descr="5,754 Two Buckets Stock Photos, Pictures &amp;amp; Royalty-Free Images - iStock">
            <a:extLst>
              <a:ext uri="{FF2B5EF4-FFF2-40B4-BE49-F238E27FC236}">
                <a16:creationId xmlns:a16="http://schemas.microsoft.com/office/drawing/2014/main" id="{C2459E0F-8B93-405E-A2E1-1E4498371C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92" r="18" b="-2"/>
          <a:stretch/>
        </p:blipFill>
        <p:spPr bwMode="auto">
          <a:xfrm>
            <a:off x="2702102" y="1825624"/>
            <a:ext cx="6514723" cy="45443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E412EB4-936A-4949-A1D9-EC9B98B85479}"/>
              </a:ext>
            </a:extLst>
          </p:cNvPr>
          <p:cNvSpPr txBox="1"/>
          <p:nvPr/>
        </p:nvSpPr>
        <p:spPr>
          <a:xfrm>
            <a:off x="3349375" y="2537717"/>
            <a:ext cx="2034283" cy="369332"/>
          </a:xfrm>
          <a:prstGeom prst="rect">
            <a:avLst/>
          </a:prstGeom>
          <a:noFill/>
        </p:spPr>
        <p:txBody>
          <a:bodyPr wrap="square" rtlCol="0">
            <a:spAutoFit/>
          </a:bodyPr>
          <a:lstStyle/>
          <a:p>
            <a:r>
              <a:rPr lang="en-US" dirty="0"/>
              <a:t>Structure strategies</a:t>
            </a:r>
          </a:p>
        </p:txBody>
      </p:sp>
      <p:sp>
        <p:nvSpPr>
          <p:cNvPr id="5" name="TextBox 4">
            <a:extLst>
              <a:ext uri="{FF2B5EF4-FFF2-40B4-BE49-F238E27FC236}">
                <a16:creationId xmlns:a16="http://schemas.microsoft.com/office/drawing/2014/main" id="{077F11A6-07DA-47B8-BD35-D51AE582DD3E}"/>
              </a:ext>
            </a:extLst>
          </p:cNvPr>
          <p:cNvSpPr txBox="1"/>
          <p:nvPr/>
        </p:nvSpPr>
        <p:spPr>
          <a:xfrm>
            <a:off x="5829176" y="2537717"/>
            <a:ext cx="2256586" cy="369332"/>
          </a:xfrm>
          <a:prstGeom prst="rect">
            <a:avLst/>
          </a:prstGeom>
          <a:noFill/>
        </p:spPr>
        <p:txBody>
          <a:bodyPr wrap="square" rtlCol="0">
            <a:spAutoFit/>
          </a:bodyPr>
          <a:lstStyle/>
          <a:p>
            <a:r>
              <a:rPr lang="en-US" dirty="0"/>
              <a:t>Community strategies</a:t>
            </a:r>
          </a:p>
        </p:txBody>
      </p:sp>
    </p:spTree>
    <p:extLst>
      <p:ext uri="{BB962C8B-B14F-4D97-AF65-F5344CB8AC3E}">
        <p14:creationId xmlns:p14="http://schemas.microsoft.com/office/powerpoint/2010/main" val="68561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F2F35A-B8EA-497E-9F1A-D6BCE39B5F73}"/>
              </a:ext>
            </a:extLst>
          </p:cNvPr>
          <p:cNvSpPr>
            <a:spLocks noGrp="1"/>
          </p:cNvSpPr>
          <p:nvPr>
            <p:ph type="title"/>
          </p:nvPr>
        </p:nvSpPr>
        <p:spPr>
          <a:xfrm>
            <a:off x="686834" y="1153572"/>
            <a:ext cx="3200400" cy="4461163"/>
          </a:xfrm>
        </p:spPr>
        <p:txBody>
          <a:bodyPr>
            <a:normAutofit/>
          </a:bodyPr>
          <a:lstStyle/>
          <a:p>
            <a:r>
              <a:rPr lang="en-US">
                <a:solidFill>
                  <a:srgbClr val="FFFFFF"/>
                </a:solidFill>
              </a:rPr>
              <a:t>Structure strategies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B41AC85-A4D0-4CA9-8972-37460612D965}"/>
              </a:ext>
            </a:extLst>
          </p:cNvPr>
          <p:cNvSpPr>
            <a:spLocks noGrp="1"/>
          </p:cNvSpPr>
          <p:nvPr>
            <p:ph idx="1"/>
          </p:nvPr>
        </p:nvSpPr>
        <p:spPr>
          <a:xfrm>
            <a:off x="4447308" y="591344"/>
            <a:ext cx="6906491" cy="5947568"/>
          </a:xfrm>
        </p:spPr>
        <p:txBody>
          <a:bodyPr anchor="ctr">
            <a:normAutofit fontScale="92500" lnSpcReduction="20000"/>
          </a:bodyPr>
          <a:lstStyle/>
          <a:p>
            <a:r>
              <a:rPr lang="en-US" dirty="0"/>
              <a:t>Review goals and expectations:  which to maintain and which to redefine?</a:t>
            </a:r>
          </a:p>
          <a:p>
            <a:r>
              <a:rPr lang="en-US" dirty="0"/>
              <a:t>Consider how new constraints affect how things can be accomplished</a:t>
            </a:r>
          </a:p>
          <a:p>
            <a:r>
              <a:rPr lang="en-US" dirty="0"/>
              <a:t>Communicate clear expectations </a:t>
            </a:r>
          </a:p>
          <a:p>
            <a:pPr lvl="1"/>
            <a:r>
              <a:rPr lang="en-US" dirty="0"/>
              <a:t>How to communicate</a:t>
            </a:r>
          </a:p>
          <a:p>
            <a:pPr lvl="1"/>
            <a:r>
              <a:rPr lang="en-US" dirty="0"/>
              <a:t>Frequency of interactions</a:t>
            </a:r>
          </a:p>
          <a:p>
            <a:pPr lvl="1"/>
            <a:r>
              <a:rPr lang="en-US" dirty="0"/>
              <a:t>Check-ins and progress updates</a:t>
            </a:r>
          </a:p>
          <a:p>
            <a:pPr lvl="1"/>
            <a:r>
              <a:rPr lang="en-US" dirty="0"/>
              <a:t>Virtual meetings and social times</a:t>
            </a:r>
          </a:p>
          <a:p>
            <a:r>
              <a:rPr lang="en-US" dirty="0"/>
              <a:t>Discuss the </a:t>
            </a:r>
            <a:r>
              <a:rPr lang="en-US" i="1" dirty="0"/>
              <a:t>process</a:t>
            </a:r>
            <a:r>
              <a:rPr lang="en-US" dirty="0"/>
              <a:t> of doing work not just the outcomes</a:t>
            </a:r>
          </a:p>
          <a:p>
            <a:r>
              <a:rPr lang="en-US" dirty="0">
                <a:effectLst/>
                <a:latin typeface="Segoe UI" panose="020B0502040204020203" pitchFamily="34" charset="0"/>
              </a:rPr>
              <a:t>Ensure that when meeting in a virtual group setting that all students have equal opportunity to contribute.</a:t>
            </a:r>
            <a:endParaRPr lang="en-US" dirty="0"/>
          </a:p>
          <a:p>
            <a:r>
              <a:rPr lang="en-US" dirty="0"/>
              <a:t>Set and maintain boundaries</a:t>
            </a:r>
          </a:p>
          <a:p>
            <a:r>
              <a:rPr lang="en-US" dirty="0"/>
              <a:t>Consider virtual office hours</a:t>
            </a:r>
          </a:p>
          <a:p>
            <a:pPr marL="457200" lvl="1" indent="0">
              <a:buNone/>
            </a:pPr>
            <a:endParaRPr lang="en-US" dirty="0"/>
          </a:p>
        </p:txBody>
      </p:sp>
    </p:spTree>
    <p:extLst>
      <p:ext uri="{BB962C8B-B14F-4D97-AF65-F5344CB8AC3E}">
        <p14:creationId xmlns:p14="http://schemas.microsoft.com/office/powerpoint/2010/main" val="827151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1729</Words>
  <Application>Microsoft Office PowerPoint</Application>
  <PresentationFormat>Widescreen</PresentationFormat>
  <Paragraphs>116</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Segoe UI</vt:lpstr>
      <vt:lpstr>Symbol</vt:lpstr>
      <vt:lpstr>Times New Roman</vt:lpstr>
      <vt:lpstr>Wingdings</vt:lpstr>
      <vt:lpstr>Office Theme</vt:lpstr>
      <vt:lpstr>Remote mentoring Lunch and Learn</vt:lpstr>
      <vt:lpstr>Welcome</vt:lpstr>
      <vt:lpstr>Focus</vt:lpstr>
      <vt:lpstr>Chat bomb</vt:lpstr>
      <vt:lpstr>What are common challenge in remote mentoring?</vt:lpstr>
      <vt:lpstr>Chat bomb</vt:lpstr>
      <vt:lpstr>How can remote mentoring enhance effectiveness?</vt:lpstr>
      <vt:lpstr>How can you be strategic in your approach to remote mentoring?</vt:lpstr>
      <vt:lpstr>Structure strategies</vt:lpstr>
      <vt:lpstr>Community strategies</vt:lpstr>
      <vt:lpstr>Preparing for a remote/hybrid environment </vt:lpstr>
      <vt:lpstr>New mentoring relationships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mentoring Lunch and Learn</dc:title>
  <dc:creator>Ryan, Ann</dc:creator>
  <cp:lastModifiedBy>Hall, Angela</cp:lastModifiedBy>
  <cp:revision>3</cp:revision>
  <dcterms:created xsi:type="dcterms:W3CDTF">2021-10-22T20:58:54Z</dcterms:created>
  <dcterms:modified xsi:type="dcterms:W3CDTF">2021-11-22T20:09:31Z</dcterms:modified>
</cp:coreProperties>
</file>